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1"/>
  </p:notesMasterIdLst>
  <p:sldIdLst>
    <p:sldId id="266" r:id="rId5"/>
    <p:sldId id="267" r:id="rId6"/>
    <p:sldId id="319" r:id="rId7"/>
    <p:sldId id="313" r:id="rId8"/>
    <p:sldId id="358" r:id="rId9"/>
    <p:sldId id="377" r:id="rId10"/>
    <p:sldId id="378" r:id="rId11"/>
    <p:sldId id="379" r:id="rId12"/>
    <p:sldId id="380" r:id="rId13"/>
    <p:sldId id="381" r:id="rId14"/>
    <p:sldId id="382" r:id="rId15"/>
    <p:sldId id="383" r:id="rId16"/>
    <p:sldId id="387" r:id="rId17"/>
    <p:sldId id="388" r:id="rId18"/>
    <p:sldId id="385" r:id="rId19"/>
    <p:sldId id="326" r:id="rId20"/>
    <p:sldId id="389" r:id="rId21"/>
    <p:sldId id="390" r:id="rId22"/>
    <p:sldId id="391" r:id="rId23"/>
    <p:sldId id="392" r:id="rId24"/>
    <p:sldId id="376" r:id="rId25"/>
    <p:sldId id="393" r:id="rId26"/>
    <p:sldId id="396" r:id="rId27"/>
    <p:sldId id="395" r:id="rId28"/>
    <p:sldId id="394" r:id="rId29"/>
    <p:sldId id="312"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B55C6D-D0C5-4A7A-ACF3-9FA0FE17B845}" v="1" dt="2025-05-14T19:52:10.5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ua Samuel Gonzalez" userId="6867bf70-2a2f-45f3-a8b2-120e05ba1535" providerId="ADAL" clId="{C2B8F1B8-69F0-4345-94FE-560B6B080039}"/>
    <pc:docChg chg="custSel modSld">
      <pc:chgData name="Joshua Samuel Gonzalez" userId="6867bf70-2a2f-45f3-a8b2-120e05ba1535" providerId="ADAL" clId="{C2B8F1B8-69F0-4345-94FE-560B6B080039}" dt="2025-04-15T18:34:33.310" v="18" actId="20577"/>
      <pc:docMkLst>
        <pc:docMk/>
      </pc:docMkLst>
      <pc:sldChg chg="modSp mod">
        <pc:chgData name="Joshua Samuel Gonzalez" userId="6867bf70-2a2f-45f3-a8b2-120e05ba1535" providerId="ADAL" clId="{C2B8F1B8-69F0-4345-94FE-560B6B080039}" dt="2025-04-15T18:34:33.310" v="18" actId="20577"/>
        <pc:sldMkLst>
          <pc:docMk/>
          <pc:sldMk cId="3080412073" sldId="392"/>
        </pc:sldMkLst>
        <pc:spChg chg="mod">
          <ac:chgData name="Joshua Samuel Gonzalez" userId="6867bf70-2a2f-45f3-a8b2-120e05ba1535" providerId="ADAL" clId="{C2B8F1B8-69F0-4345-94FE-560B6B080039}" dt="2025-04-15T18:34:33.310" v="18" actId="20577"/>
          <ac:spMkLst>
            <pc:docMk/>
            <pc:sldMk cId="3080412073" sldId="392"/>
            <ac:spMk id="2" creationId="{05CF71FB-E9AA-44F9-CF51-EB5BFA711DF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print">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hyperlink" Target="https://www.careeronestop.org/ExploreCareers/explore-careers.aspx" TargetMode="External"/><Relationship Id="rId2" Type="http://schemas.openxmlformats.org/officeDocument/2006/relationships/hyperlink" Target="https://www.bls.gov/k12/students/careers/career-exploration.htm" TargetMode="External"/><Relationship Id="rId1" Type="http://schemas.openxmlformats.org/officeDocument/2006/relationships/slideLayout" Target="../slideLayouts/slideLayout11.xml"/><Relationship Id="rId5" Type="http://schemas.openxmlformats.org/officeDocument/2006/relationships/hyperlink" Target="https://www.onetcenter.org/tools.html" TargetMode="External"/><Relationship Id="rId4" Type="http://schemas.openxmlformats.org/officeDocument/2006/relationships/hyperlink" Target="https://youth.gov/youth-topics/youth-employment/career-exploration-and-skill-development"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13</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dirty="0">
                <a:solidFill>
                  <a:srgbClr val="253746"/>
                </a:solidFill>
                <a:latin typeface="Noto Sans"/>
                <a:ea typeface="Noto Sans"/>
                <a:cs typeface="Noto Sans"/>
              </a:rPr>
              <a:t>Module 4.1 (Mental Health Careers: Exploring the Diverse Range of Careers in the Mental Health Field)</a:t>
            </a:r>
          </a:p>
          <a:p>
            <a:r>
              <a:rPr lang="en-US" sz="1600" dirty="0">
                <a:solidFill>
                  <a:srgbClr val="253746"/>
                </a:solidFill>
                <a:latin typeface="Noto Sans"/>
                <a:ea typeface="Noto Sans"/>
                <a:cs typeface="Noto Sans"/>
              </a:rPr>
              <a:t>Module 4.2 (Educational Pathways: </a:t>
            </a:r>
            <a:r>
              <a:rPr lang="en-US" sz="1500" dirty="0">
                <a:solidFill>
                  <a:srgbClr val="000000"/>
                </a:solidFill>
                <a:latin typeface="Noto Sans"/>
                <a:ea typeface="Noto Sans"/>
                <a:cs typeface="Noto Sans"/>
              </a:rPr>
              <a:t>Understanding the Educational Requirements and Pathways for Different Mental Health Professions)</a:t>
            </a:r>
          </a:p>
          <a:p>
            <a:endParaRPr lang="en-US" sz="1500" dirty="0"/>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96FF21-24AF-4C96-B29A-BE7162531790}"/>
              </a:ext>
            </a:extLst>
          </p:cNvPr>
          <p:cNvSpPr>
            <a:spLocks noGrp="1"/>
          </p:cNvSpPr>
          <p:nvPr>
            <p:ph idx="1"/>
          </p:nvPr>
        </p:nvSpPr>
        <p:spPr>
          <a:xfrm>
            <a:off x="630936" y="1285079"/>
            <a:ext cx="4045352" cy="3241201"/>
          </a:xfrm>
        </p:spPr>
        <p:txBody>
          <a:bodyPr vert="horz" lIns="91440" tIns="45720" rIns="91440" bIns="45720" rtlCol="0" anchor="t">
            <a:normAutofit/>
          </a:bodyPr>
          <a:lstStyle/>
          <a:p>
            <a:r>
              <a:rPr lang="en-US" dirty="0">
                <a:latin typeface="Noto Sans"/>
                <a:ea typeface="Noto Sans"/>
                <a:cs typeface="Noto Sans"/>
              </a:rPr>
              <a:t>Administrative and Advocacy Roles focus on program management, policy development, and community outreach.</a:t>
            </a:r>
          </a:p>
          <a:p>
            <a:r>
              <a:rPr lang="en-US" dirty="0">
                <a:latin typeface="Noto Sans"/>
                <a:ea typeface="Noto Sans"/>
                <a:cs typeface="Noto Sans"/>
              </a:rPr>
              <a:t>Examples: </a:t>
            </a:r>
          </a:p>
          <a:p>
            <a:pPr lvl="1">
              <a:buFont typeface="Courier New" panose="020B0604020202020204" pitchFamily="34" charset="0"/>
              <a:buChar char="o"/>
            </a:pPr>
            <a:r>
              <a:rPr lang="en-US" dirty="0">
                <a:latin typeface="Noto Sans"/>
                <a:ea typeface="Noto Sans"/>
                <a:cs typeface="Noto Sans"/>
              </a:rPr>
              <a:t>Program Coordinator</a:t>
            </a:r>
          </a:p>
          <a:p>
            <a:pPr lvl="1">
              <a:buFont typeface="Courier New" panose="020B0604020202020204" pitchFamily="34" charset="0"/>
              <a:buChar char="o"/>
            </a:pPr>
            <a:r>
              <a:rPr lang="en-US" dirty="0">
                <a:latin typeface="Noto Sans"/>
                <a:ea typeface="Noto Sans"/>
                <a:cs typeface="Noto Sans"/>
              </a:rPr>
              <a:t>Policy Advocate</a:t>
            </a:r>
            <a:endParaRPr lang="en-US" dirty="0"/>
          </a:p>
          <a:p>
            <a:pPr lvl="1">
              <a:buFont typeface="Courier New" panose="020B0604020202020204" pitchFamily="34" charset="0"/>
              <a:buChar char="o"/>
            </a:pPr>
            <a:r>
              <a:rPr lang="en-US" dirty="0">
                <a:latin typeface="Noto Sans"/>
                <a:ea typeface="Noto Sans"/>
                <a:cs typeface="Noto Sans"/>
              </a:rPr>
              <a:t>Educator</a:t>
            </a:r>
            <a:endParaRPr lang="en-US" dirty="0"/>
          </a:p>
          <a:p>
            <a:endParaRPr lang="en-US" dirty="0"/>
          </a:p>
        </p:txBody>
      </p:sp>
      <p:sp>
        <p:nvSpPr>
          <p:cNvPr id="3" name="Title 2">
            <a:extLst>
              <a:ext uri="{FF2B5EF4-FFF2-40B4-BE49-F238E27FC236}">
                <a16:creationId xmlns:a16="http://schemas.microsoft.com/office/drawing/2014/main" id="{28AA7B6C-26C2-31D9-E0A8-4B2C1A8BBCC3}"/>
              </a:ext>
            </a:extLst>
          </p:cNvPr>
          <p:cNvSpPr>
            <a:spLocks noGrp="1"/>
          </p:cNvSpPr>
          <p:nvPr>
            <p:ph type="title"/>
          </p:nvPr>
        </p:nvSpPr>
        <p:spPr/>
        <p:txBody>
          <a:bodyPr/>
          <a:lstStyle/>
          <a:p>
            <a:r>
              <a:rPr lang="en-US" dirty="0">
                <a:latin typeface="Noto Sans"/>
                <a:ea typeface="Noto Sans"/>
                <a:cs typeface="Noto Sans"/>
              </a:rPr>
              <a:t>Administrative &amp; Advocacy Roles</a:t>
            </a:r>
            <a:endParaRPr lang="en-US" dirty="0"/>
          </a:p>
        </p:txBody>
      </p:sp>
      <p:pic>
        <p:nvPicPr>
          <p:cNvPr id="4" name="Picture 3" descr="Mental health in All Policies approach | ESCAP">
            <a:extLst>
              <a:ext uri="{FF2B5EF4-FFF2-40B4-BE49-F238E27FC236}">
                <a16:creationId xmlns:a16="http://schemas.microsoft.com/office/drawing/2014/main" id="{35D223EF-8168-A1FF-B56F-4E870B61D4EB}"/>
              </a:ext>
            </a:extLst>
          </p:cNvPr>
          <p:cNvPicPr>
            <a:picLocks noChangeAspect="1"/>
          </p:cNvPicPr>
          <p:nvPr/>
        </p:nvPicPr>
        <p:blipFill>
          <a:blip r:embed="rId2"/>
          <a:stretch>
            <a:fillRect/>
          </a:stretch>
        </p:blipFill>
        <p:spPr>
          <a:xfrm>
            <a:off x="4473616" y="1404734"/>
            <a:ext cx="3864496" cy="2999576"/>
          </a:xfrm>
          <a:prstGeom prst="rect">
            <a:avLst/>
          </a:prstGeom>
        </p:spPr>
      </p:pic>
    </p:spTree>
    <p:extLst>
      <p:ext uri="{BB962C8B-B14F-4D97-AF65-F5344CB8AC3E}">
        <p14:creationId xmlns:p14="http://schemas.microsoft.com/office/powerpoint/2010/main" val="3475948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41877F-9C23-F030-8A77-C769FE48850B}"/>
              </a:ext>
            </a:extLst>
          </p:cNvPr>
          <p:cNvSpPr>
            <a:spLocks noGrp="1"/>
          </p:cNvSpPr>
          <p:nvPr>
            <p:ph idx="1"/>
          </p:nvPr>
        </p:nvSpPr>
        <p:spPr>
          <a:xfrm>
            <a:off x="630936" y="1285079"/>
            <a:ext cx="4747068" cy="1345847"/>
          </a:xfrm>
        </p:spPr>
        <p:txBody>
          <a:bodyPr vert="horz" lIns="91440" tIns="45720" rIns="91440" bIns="45720" rtlCol="0" anchor="t">
            <a:normAutofit fontScale="85000" lnSpcReduction="20000"/>
          </a:bodyPr>
          <a:lstStyle/>
          <a:p>
            <a:pPr marL="0" indent="0">
              <a:buNone/>
            </a:pPr>
            <a:r>
              <a:rPr lang="en-US" b="1" dirty="0">
                <a:latin typeface="Noto Sans"/>
                <a:ea typeface="Noto Sans"/>
                <a:cs typeface="Noto Sans"/>
              </a:rPr>
              <a:t>Clinical Psychologist</a:t>
            </a:r>
          </a:p>
          <a:p>
            <a:pPr marL="0" indent="0">
              <a:buNone/>
            </a:pPr>
            <a:r>
              <a:rPr lang="en-US" i="1" dirty="0">
                <a:latin typeface="Noto Sans"/>
                <a:ea typeface="Noto Sans"/>
                <a:cs typeface="Noto Sans"/>
              </a:rPr>
              <a:t>Focus:</a:t>
            </a:r>
            <a:r>
              <a:rPr lang="en-US" dirty="0">
                <a:latin typeface="Noto Sans"/>
                <a:ea typeface="Noto Sans"/>
                <a:cs typeface="Noto Sans"/>
              </a:rPr>
              <a:t> Diagnosis and treatment of mental health disorders using evidence-based therapies.</a:t>
            </a:r>
          </a:p>
          <a:p>
            <a:pPr marL="0" indent="0">
              <a:buNone/>
            </a:pPr>
            <a:r>
              <a:rPr lang="en-US" i="1">
                <a:latin typeface="Noto Sans"/>
                <a:ea typeface="Noto Sans"/>
                <a:cs typeface="Noto Sans"/>
              </a:rPr>
              <a:t>Setting: </a:t>
            </a:r>
            <a:r>
              <a:rPr lang="en-US">
                <a:latin typeface="Noto Sans"/>
                <a:ea typeface="Noto Sans"/>
                <a:cs typeface="Noto Sans"/>
              </a:rPr>
              <a:t>Private practices, hospitals, schools, research institutions.</a:t>
            </a:r>
          </a:p>
          <a:p>
            <a:pPr marL="0" indent="0">
              <a:buNone/>
            </a:pPr>
            <a:endParaRPr lang="en-US" dirty="0"/>
          </a:p>
          <a:p>
            <a:endParaRPr lang="en-US" dirty="0"/>
          </a:p>
        </p:txBody>
      </p:sp>
      <p:sp>
        <p:nvSpPr>
          <p:cNvPr id="3" name="Title 2">
            <a:extLst>
              <a:ext uri="{FF2B5EF4-FFF2-40B4-BE49-F238E27FC236}">
                <a16:creationId xmlns:a16="http://schemas.microsoft.com/office/drawing/2014/main" id="{D6F12236-00A5-4CE1-7948-EB8E7081D48E}"/>
              </a:ext>
            </a:extLst>
          </p:cNvPr>
          <p:cNvSpPr>
            <a:spLocks noGrp="1"/>
          </p:cNvSpPr>
          <p:nvPr>
            <p:ph type="title"/>
          </p:nvPr>
        </p:nvSpPr>
        <p:spPr/>
        <p:txBody>
          <a:bodyPr/>
          <a:lstStyle/>
          <a:p>
            <a:r>
              <a:rPr lang="en-US" dirty="0">
                <a:latin typeface="Noto Sans"/>
                <a:ea typeface="Noto Sans"/>
                <a:cs typeface="Noto Sans"/>
              </a:rPr>
              <a:t>Common Roles in the Mental Health Field</a:t>
            </a:r>
            <a:endParaRPr lang="en-US" dirty="0"/>
          </a:p>
        </p:txBody>
      </p:sp>
      <p:sp>
        <p:nvSpPr>
          <p:cNvPr id="5" name="Content Placeholder 1">
            <a:extLst>
              <a:ext uri="{FF2B5EF4-FFF2-40B4-BE49-F238E27FC236}">
                <a16:creationId xmlns:a16="http://schemas.microsoft.com/office/drawing/2014/main" id="{DC2EA9D7-7547-E45A-94A5-A0A7851CB5EB}"/>
              </a:ext>
            </a:extLst>
          </p:cNvPr>
          <p:cNvSpPr txBox="1">
            <a:spLocks/>
          </p:cNvSpPr>
          <p:nvPr/>
        </p:nvSpPr>
        <p:spPr>
          <a:xfrm>
            <a:off x="631418" y="3188150"/>
            <a:ext cx="4522808" cy="1164993"/>
          </a:xfrm>
          <a:prstGeom prst="rect">
            <a:avLst/>
          </a:prstGeom>
        </p:spPr>
        <p:txBody>
          <a:bodyPr vert="horz" lIns="91440" tIns="45720" rIns="91440" bIns="45720" rtlCol="0" anchor="t">
            <a:normAutofit lnSpcReduction="100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400" b="1" dirty="0">
                <a:latin typeface="Noto Sans"/>
                <a:ea typeface="Noto Sans"/>
                <a:cs typeface="Noto Sans"/>
              </a:rPr>
              <a:t>Psychiatrist</a:t>
            </a:r>
          </a:p>
          <a:p>
            <a:pPr marL="0" indent="0">
              <a:buNone/>
            </a:pPr>
            <a:r>
              <a:rPr lang="en-US" sz="1400" i="1" dirty="0">
                <a:latin typeface="Noto Sans"/>
                <a:ea typeface="Noto Sans"/>
                <a:cs typeface="Noto Sans"/>
              </a:rPr>
              <a:t>Focus:</a:t>
            </a:r>
            <a:r>
              <a:rPr lang="en-US" sz="1400" dirty="0">
                <a:latin typeface="Noto Sans"/>
                <a:ea typeface="Noto Sans"/>
                <a:cs typeface="Noto Sans"/>
              </a:rPr>
              <a:t> Medical diagnosis and treatment, including prescribing medication.</a:t>
            </a:r>
          </a:p>
          <a:p>
            <a:pPr marL="0" indent="0">
              <a:buNone/>
            </a:pPr>
            <a:r>
              <a:rPr lang="en-US" sz="1400" i="1" dirty="0">
                <a:latin typeface="Noto Sans"/>
                <a:ea typeface="Noto Sans"/>
                <a:cs typeface="Noto Sans"/>
              </a:rPr>
              <a:t>Setting: </a:t>
            </a:r>
            <a:r>
              <a:rPr lang="en-US" sz="1400" dirty="0">
                <a:latin typeface="Noto Sans"/>
                <a:ea typeface="Noto Sans"/>
                <a:cs typeface="Noto Sans"/>
              </a:rPr>
              <a:t>Hospitals, clinics, private practice.</a:t>
            </a:r>
          </a:p>
          <a:p>
            <a:pPr>
              <a:buFont typeface="Arial" panose="020B0604020202020204" pitchFamily="34" charset="0"/>
              <a:buChar char="•"/>
            </a:pPr>
            <a:endParaRPr lang="en-US" sz="1400" dirty="0"/>
          </a:p>
        </p:txBody>
      </p:sp>
      <p:pic>
        <p:nvPicPr>
          <p:cNvPr id="4" name="Picture 3" descr="Psychiatrist: Expertise, Specialties, and Training">
            <a:extLst>
              <a:ext uri="{FF2B5EF4-FFF2-40B4-BE49-F238E27FC236}">
                <a16:creationId xmlns:a16="http://schemas.microsoft.com/office/drawing/2014/main" id="{F4C0D2D7-A12D-D6AF-5C07-1E4660CFD26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53628" y="1570540"/>
            <a:ext cx="3698111" cy="2465407"/>
          </a:xfrm>
          <a:prstGeom prst="rect">
            <a:avLst/>
          </a:prstGeom>
        </p:spPr>
      </p:pic>
    </p:spTree>
    <p:extLst>
      <p:ext uri="{BB962C8B-B14F-4D97-AF65-F5344CB8AC3E}">
        <p14:creationId xmlns:p14="http://schemas.microsoft.com/office/powerpoint/2010/main" val="199898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03D4587B-8CDF-1BE7-65A7-23F364DD483C}"/>
              </a:ext>
            </a:extLst>
          </p:cNvPr>
          <p:cNvSpPr txBox="1">
            <a:spLocks/>
          </p:cNvSpPr>
          <p:nvPr/>
        </p:nvSpPr>
        <p:spPr>
          <a:xfrm>
            <a:off x="4111056" y="1285560"/>
            <a:ext cx="4595150" cy="1454359"/>
          </a:xfrm>
          <a:prstGeom prst="rect">
            <a:avLst/>
          </a:prstGeom>
        </p:spPr>
        <p:txBody>
          <a:bodyPr vert="horz" lIns="91440" tIns="45720" rIns="91440" bIns="45720" rtlCol="0" anchor="t">
            <a:normAutofit/>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Licensed Counselor</a:t>
            </a:r>
          </a:p>
          <a:p>
            <a:pPr marL="0" indent="0">
              <a:buNone/>
            </a:pPr>
            <a:r>
              <a:rPr lang="en-US" sz="1400" i="1" dirty="0">
                <a:latin typeface="Noto Sans"/>
                <a:ea typeface="Noto Sans"/>
                <a:cs typeface="Noto Sans"/>
              </a:rPr>
              <a:t>Focus:</a:t>
            </a:r>
            <a:r>
              <a:rPr lang="en-US" sz="1400" dirty="0">
                <a:latin typeface="Noto Sans"/>
                <a:ea typeface="Noto Sans"/>
                <a:cs typeface="Noto Sans"/>
              </a:rPr>
              <a:t> Providing counseling services for individuals, couples, or groups.</a:t>
            </a:r>
          </a:p>
          <a:p>
            <a:pPr marL="0" indent="0">
              <a:buNone/>
            </a:pPr>
            <a:r>
              <a:rPr lang="en-US" sz="1400" i="1" dirty="0">
                <a:latin typeface="Noto Sans"/>
                <a:ea typeface="Noto Sans"/>
                <a:cs typeface="Noto Sans"/>
              </a:rPr>
              <a:t>Setting: </a:t>
            </a:r>
            <a:r>
              <a:rPr lang="en-US" sz="1400" dirty="0">
                <a:latin typeface="Noto Sans"/>
                <a:ea typeface="Noto Sans"/>
                <a:cs typeface="Noto Sans"/>
              </a:rPr>
              <a:t>Schools, community centers, private practices.</a:t>
            </a:r>
          </a:p>
          <a:p>
            <a:pPr>
              <a:buFont typeface="Arial" panose="020B0604020202020204" pitchFamily="34" charset="0"/>
              <a:buChar char="•"/>
            </a:pPr>
            <a:endParaRPr lang="en-US" sz="1400" dirty="0"/>
          </a:p>
        </p:txBody>
      </p:sp>
      <p:sp>
        <p:nvSpPr>
          <p:cNvPr id="7" name="Title 2">
            <a:extLst>
              <a:ext uri="{FF2B5EF4-FFF2-40B4-BE49-F238E27FC236}">
                <a16:creationId xmlns:a16="http://schemas.microsoft.com/office/drawing/2014/main" id="{1EE4C753-99B9-907B-5C54-474AA68BF7DE}"/>
              </a:ext>
            </a:extLst>
          </p:cNvPr>
          <p:cNvSpPr>
            <a:spLocks noGrp="1"/>
          </p:cNvSpPr>
          <p:nvPr>
            <p:ph type="title"/>
          </p:nvPr>
        </p:nvSpPr>
        <p:spPr>
          <a:xfrm>
            <a:off x="628650" y="197922"/>
            <a:ext cx="7886700" cy="625712"/>
          </a:xfrm>
        </p:spPr>
        <p:txBody>
          <a:bodyPr/>
          <a:lstStyle/>
          <a:p>
            <a:r>
              <a:rPr lang="en-US" dirty="0">
                <a:latin typeface="Noto Sans"/>
                <a:ea typeface="Noto Sans"/>
                <a:cs typeface="Noto Sans"/>
              </a:rPr>
              <a:t>Common Roles in the Mental Health Field</a:t>
            </a:r>
            <a:endParaRPr lang="en-US" dirty="0"/>
          </a:p>
        </p:txBody>
      </p:sp>
      <p:sp>
        <p:nvSpPr>
          <p:cNvPr id="9" name="Content Placeholder 1">
            <a:extLst>
              <a:ext uri="{FF2B5EF4-FFF2-40B4-BE49-F238E27FC236}">
                <a16:creationId xmlns:a16="http://schemas.microsoft.com/office/drawing/2014/main" id="{0B4E21A7-E683-3078-B33D-D6A745ABFC5F}"/>
              </a:ext>
            </a:extLst>
          </p:cNvPr>
          <p:cNvSpPr txBox="1">
            <a:spLocks/>
          </p:cNvSpPr>
          <p:nvPr/>
        </p:nvSpPr>
        <p:spPr>
          <a:xfrm>
            <a:off x="4111538" y="2949903"/>
            <a:ext cx="4587916" cy="1555638"/>
          </a:xfrm>
          <a:prstGeom prst="rect">
            <a:avLst/>
          </a:prstGeom>
        </p:spPr>
        <p:txBody>
          <a:bodyPr vert="horz" lIns="91440" tIns="45720" rIns="91440" bIns="45720" rtlCol="0" anchor="t">
            <a:normAutofit/>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Social Worker</a:t>
            </a:r>
          </a:p>
          <a:p>
            <a:pPr marL="0" indent="0">
              <a:buNone/>
            </a:pPr>
            <a:r>
              <a:rPr lang="en-US" sz="1400" i="1" dirty="0">
                <a:latin typeface="Noto Sans"/>
                <a:ea typeface="Noto Sans"/>
                <a:cs typeface="Noto Sans"/>
              </a:rPr>
              <a:t>Focus:</a:t>
            </a:r>
            <a:r>
              <a:rPr lang="en-US" sz="1400" dirty="0">
                <a:latin typeface="Noto Sans"/>
                <a:ea typeface="Noto Sans"/>
                <a:cs typeface="Noto Sans"/>
              </a:rPr>
              <a:t> Connecting clients with resources, advocating for systemic change.</a:t>
            </a:r>
          </a:p>
          <a:p>
            <a:pPr marL="0" indent="0">
              <a:buNone/>
            </a:pPr>
            <a:r>
              <a:rPr lang="en-US" sz="1400" i="1" dirty="0">
                <a:latin typeface="Noto Sans"/>
                <a:ea typeface="Noto Sans"/>
                <a:cs typeface="Noto Sans"/>
              </a:rPr>
              <a:t>Setting: </a:t>
            </a:r>
            <a:r>
              <a:rPr lang="en-US" sz="1400" dirty="0">
                <a:latin typeface="Noto Sans"/>
                <a:ea typeface="Noto Sans"/>
                <a:cs typeface="Noto Sans"/>
              </a:rPr>
              <a:t>Government agencies, hospitals, nonprofit organizations.</a:t>
            </a:r>
          </a:p>
          <a:p>
            <a:pPr>
              <a:buFont typeface="Arial" panose="020B0604020202020204" pitchFamily="34" charset="0"/>
              <a:buChar char="•"/>
            </a:pPr>
            <a:endParaRPr lang="en-US" sz="1400" dirty="0"/>
          </a:p>
        </p:txBody>
      </p:sp>
      <p:pic>
        <p:nvPicPr>
          <p:cNvPr id="2" name="Picture 1" descr="Social Worker Job Description: Salaries, Skills, &amp; More">
            <a:extLst>
              <a:ext uri="{FF2B5EF4-FFF2-40B4-BE49-F238E27FC236}">
                <a16:creationId xmlns:a16="http://schemas.microsoft.com/office/drawing/2014/main" id="{5CCC6543-50EB-0160-76D9-D0D42C3EB47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7153" y="1613945"/>
            <a:ext cx="3611301" cy="2407534"/>
          </a:xfrm>
          <a:prstGeom prst="rect">
            <a:avLst/>
          </a:prstGeom>
        </p:spPr>
      </p:pic>
    </p:spTree>
    <p:extLst>
      <p:ext uri="{BB962C8B-B14F-4D97-AF65-F5344CB8AC3E}">
        <p14:creationId xmlns:p14="http://schemas.microsoft.com/office/powerpoint/2010/main" val="1329422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830B3-C454-5BC9-66D9-A763CB424E56}"/>
            </a:ext>
          </a:extLst>
        </p:cNvPr>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A907792-AFAC-38D6-289D-EAF34320E0E3}"/>
              </a:ext>
            </a:extLst>
          </p:cNvPr>
          <p:cNvSpPr txBox="1">
            <a:spLocks/>
          </p:cNvSpPr>
          <p:nvPr/>
        </p:nvSpPr>
        <p:spPr>
          <a:xfrm>
            <a:off x="450562" y="1285560"/>
            <a:ext cx="4595150" cy="1454359"/>
          </a:xfrm>
          <a:prstGeom prst="rect">
            <a:avLst/>
          </a:prstGeom>
        </p:spPr>
        <p:txBody>
          <a:bodyPr vert="horz" lIns="91440" tIns="45720" rIns="91440" bIns="45720" rtlCol="0" anchor="t">
            <a:normAutofit/>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Peer Support Specialist</a:t>
            </a:r>
          </a:p>
          <a:p>
            <a:pPr marL="0" indent="0">
              <a:buNone/>
            </a:pPr>
            <a:r>
              <a:rPr lang="en-US" sz="1400" i="1" dirty="0">
                <a:latin typeface="Noto Sans"/>
                <a:ea typeface="Noto Sans"/>
                <a:cs typeface="Noto Sans"/>
              </a:rPr>
              <a:t>Focus:</a:t>
            </a:r>
            <a:r>
              <a:rPr lang="en-US" sz="1400" dirty="0">
                <a:latin typeface="Noto Sans"/>
                <a:ea typeface="Noto Sans"/>
                <a:cs typeface="Noto Sans"/>
              </a:rPr>
              <a:t> Supporting individuals through lived experience in mental health recovery.</a:t>
            </a:r>
          </a:p>
          <a:p>
            <a:pPr marL="0" indent="0">
              <a:buNone/>
            </a:pPr>
            <a:r>
              <a:rPr lang="en-US" sz="1400" i="1" dirty="0">
                <a:latin typeface="Noto Sans"/>
                <a:ea typeface="Noto Sans"/>
                <a:cs typeface="Noto Sans"/>
              </a:rPr>
              <a:t>Setting: </a:t>
            </a:r>
            <a:r>
              <a:rPr lang="en-US" sz="1400" dirty="0">
                <a:latin typeface="Noto Sans"/>
                <a:ea typeface="Noto Sans"/>
                <a:cs typeface="Noto Sans"/>
              </a:rPr>
              <a:t>Community health organizations, advocacy groups.</a:t>
            </a:r>
          </a:p>
          <a:p>
            <a:pPr>
              <a:buFont typeface="Arial" panose="020B0604020202020204" pitchFamily="34" charset="0"/>
              <a:buChar char="•"/>
            </a:pPr>
            <a:endParaRPr lang="en-US" sz="1400" dirty="0"/>
          </a:p>
        </p:txBody>
      </p:sp>
      <p:sp>
        <p:nvSpPr>
          <p:cNvPr id="7" name="Title 2">
            <a:extLst>
              <a:ext uri="{FF2B5EF4-FFF2-40B4-BE49-F238E27FC236}">
                <a16:creationId xmlns:a16="http://schemas.microsoft.com/office/drawing/2014/main" id="{566ECA26-9694-1D16-4A80-4D540BFA42D5}"/>
              </a:ext>
            </a:extLst>
          </p:cNvPr>
          <p:cNvSpPr>
            <a:spLocks noGrp="1"/>
          </p:cNvSpPr>
          <p:nvPr>
            <p:ph type="title"/>
          </p:nvPr>
        </p:nvSpPr>
        <p:spPr>
          <a:xfrm>
            <a:off x="628650" y="197922"/>
            <a:ext cx="7886700" cy="625712"/>
          </a:xfrm>
        </p:spPr>
        <p:txBody>
          <a:bodyPr/>
          <a:lstStyle/>
          <a:p>
            <a:r>
              <a:rPr lang="en-US" dirty="0">
                <a:latin typeface="Noto Sans"/>
                <a:ea typeface="Noto Sans"/>
                <a:cs typeface="Noto Sans"/>
              </a:rPr>
              <a:t>Common Roles in the Mental Health Field</a:t>
            </a:r>
            <a:endParaRPr lang="en-US" dirty="0"/>
          </a:p>
        </p:txBody>
      </p:sp>
      <p:sp>
        <p:nvSpPr>
          <p:cNvPr id="9" name="Content Placeholder 1">
            <a:extLst>
              <a:ext uri="{FF2B5EF4-FFF2-40B4-BE49-F238E27FC236}">
                <a16:creationId xmlns:a16="http://schemas.microsoft.com/office/drawing/2014/main" id="{E86B8FCE-DA7F-92F1-1DD1-6D763498A4AC}"/>
              </a:ext>
            </a:extLst>
          </p:cNvPr>
          <p:cNvSpPr txBox="1">
            <a:spLocks/>
          </p:cNvSpPr>
          <p:nvPr/>
        </p:nvSpPr>
        <p:spPr>
          <a:xfrm>
            <a:off x="451044" y="2978840"/>
            <a:ext cx="4587916" cy="1555638"/>
          </a:xfrm>
          <a:prstGeom prst="rect">
            <a:avLst/>
          </a:prstGeom>
        </p:spPr>
        <p:txBody>
          <a:bodyPr vert="horz" lIns="91440" tIns="45720" rIns="91440" bIns="45720" rtlCol="0" anchor="t">
            <a:normAutofit lnSpcReduction="10000"/>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Community Health Manager</a:t>
            </a:r>
          </a:p>
          <a:p>
            <a:pPr marL="0" indent="0">
              <a:buNone/>
            </a:pPr>
            <a:r>
              <a:rPr lang="en-US" sz="1400" i="1" dirty="0">
                <a:latin typeface="Noto Sans"/>
                <a:ea typeface="Noto Sans"/>
                <a:cs typeface="Noto Sans"/>
              </a:rPr>
              <a:t>Focus:</a:t>
            </a:r>
            <a:r>
              <a:rPr lang="en-US" sz="1400" dirty="0">
                <a:latin typeface="Noto Sans"/>
                <a:ea typeface="Noto Sans"/>
                <a:cs typeface="Noto Sans"/>
              </a:rPr>
              <a:t> </a:t>
            </a:r>
            <a:r>
              <a:rPr lang="en-US" sz="1400">
                <a:latin typeface="Noto Sans"/>
                <a:ea typeface="Noto Sans"/>
                <a:cs typeface="Noto Sans"/>
              </a:rPr>
              <a:t>Managing</a:t>
            </a:r>
            <a:r>
              <a:rPr lang="en-US" sz="1400" dirty="0">
                <a:latin typeface="Noto Sans"/>
                <a:ea typeface="Noto Sans"/>
                <a:cs typeface="Noto Sans"/>
              </a:rPr>
              <a:t> programs that address mental health disparities and promoting public health initiatives.</a:t>
            </a:r>
          </a:p>
          <a:p>
            <a:pPr marL="0" indent="0">
              <a:buNone/>
            </a:pPr>
            <a:r>
              <a:rPr lang="en-US" sz="1400" i="1" dirty="0">
                <a:latin typeface="Noto Sans"/>
                <a:ea typeface="Noto Sans"/>
                <a:cs typeface="Noto Sans"/>
              </a:rPr>
              <a:t>Setting: </a:t>
            </a:r>
            <a:r>
              <a:rPr lang="en-US" sz="1400" dirty="0">
                <a:latin typeface="Noto Sans"/>
                <a:ea typeface="Noto Sans"/>
                <a:cs typeface="Noto Sans"/>
              </a:rPr>
              <a:t>Local governments, nonprofits, community organizations.</a:t>
            </a:r>
          </a:p>
          <a:p>
            <a:pPr>
              <a:buFont typeface="Arial" panose="020B0604020202020204" pitchFamily="34" charset="0"/>
              <a:buChar char="•"/>
            </a:pPr>
            <a:endParaRPr lang="en-US" sz="1400" dirty="0"/>
          </a:p>
        </p:txBody>
      </p:sp>
      <p:pic>
        <p:nvPicPr>
          <p:cNvPr id="2" name="Picture 1" descr="Becoming a Peer Support Specialist - PA Peer Support Coalition">
            <a:extLst>
              <a:ext uri="{FF2B5EF4-FFF2-40B4-BE49-F238E27FC236}">
                <a16:creationId xmlns:a16="http://schemas.microsoft.com/office/drawing/2014/main" id="{3EA32FE5-DBA4-6CC9-9CEB-CBAB8E4A764A}"/>
              </a:ext>
            </a:extLst>
          </p:cNvPr>
          <p:cNvPicPr>
            <a:picLocks noChangeAspect="1"/>
          </p:cNvPicPr>
          <p:nvPr/>
        </p:nvPicPr>
        <p:blipFill>
          <a:blip r:embed="rId2"/>
          <a:stretch>
            <a:fillRect/>
          </a:stretch>
        </p:blipFill>
        <p:spPr>
          <a:xfrm>
            <a:off x="5045115" y="1286960"/>
            <a:ext cx="3148313" cy="3170016"/>
          </a:xfrm>
          <a:prstGeom prst="rect">
            <a:avLst/>
          </a:prstGeom>
        </p:spPr>
      </p:pic>
    </p:spTree>
    <p:extLst>
      <p:ext uri="{BB962C8B-B14F-4D97-AF65-F5344CB8AC3E}">
        <p14:creationId xmlns:p14="http://schemas.microsoft.com/office/powerpoint/2010/main" val="120867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1350F-8804-F52D-00A1-0FECBF145A13}"/>
            </a:ext>
          </a:extLst>
        </p:cNvPr>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6B319CA-91FE-08A4-18B5-E4E5AFB4FB18}"/>
              </a:ext>
            </a:extLst>
          </p:cNvPr>
          <p:cNvSpPr txBox="1">
            <a:spLocks/>
          </p:cNvSpPr>
          <p:nvPr/>
        </p:nvSpPr>
        <p:spPr>
          <a:xfrm>
            <a:off x="3922967" y="1285560"/>
            <a:ext cx="4595150" cy="1454359"/>
          </a:xfrm>
          <a:prstGeom prst="rect">
            <a:avLst/>
          </a:prstGeom>
        </p:spPr>
        <p:txBody>
          <a:bodyPr vert="horz" lIns="91440" tIns="45720" rIns="91440" bIns="45720" rtlCol="0" anchor="t">
            <a:normAutofit lnSpcReduction="10000"/>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Credible Messenger</a:t>
            </a:r>
          </a:p>
          <a:p>
            <a:pPr marL="0" indent="0">
              <a:buNone/>
            </a:pPr>
            <a:r>
              <a:rPr lang="en-US" sz="1400" i="1">
                <a:latin typeface="Noto Sans"/>
                <a:ea typeface="Noto Sans"/>
                <a:cs typeface="Noto Sans"/>
              </a:rPr>
              <a:t>Focus:</a:t>
            </a:r>
            <a:r>
              <a:rPr lang="en-US" sz="1400" dirty="0">
                <a:latin typeface="Noto Sans"/>
                <a:ea typeface="Noto Sans"/>
                <a:cs typeface="Noto Sans"/>
              </a:rPr>
              <a:t> </a:t>
            </a:r>
            <a:r>
              <a:rPr lang="en-US" sz="1400">
                <a:latin typeface="Noto Sans"/>
                <a:ea typeface="Noto Sans"/>
                <a:cs typeface="Noto Sans"/>
              </a:rPr>
              <a:t>Providing mentorship and guidance, often leveraging shared experiences to connect with at-risk individuals.</a:t>
            </a:r>
          </a:p>
          <a:p>
            <a:pPr marL="0" indent="0">
              <a:buNone/>
            </a:pPr>
            <a:r>
              <a:rPr lang="en-US" sz="1400" i="1" dirty="0">
                <a:latin typeface="Noto Sans"/>
                <a:ea typeface="Noto Sans"/>
                <a:cs typeface="Noto Sans"/>
              </a:rPr>
              <a:t>Setting: </a:t>
            </a:r>
            <a:r>
              <a:rPr lang="en-US" sz="1400" dirty="0">
                <a:latin typeface="Noto Sans"/>
                <a:ea typeface="Noto Sans"/>
                <a:cs typeface="Noto Sans"/>
              </a:rPr>
              <a:t>Juvenile justice systems, community outreach programs.</a:t>
            </a:r>
          </a:p>
        </p:txBody>
      </p:sp>
      <p:sp>
        <p:nvSpPr>
          <p:cNvPr id="7" name="Title 2">
            <a:extLst>
              <a:ext uri="{FF2B5EF4-FFF2-40B4-BE49-F238E27FC236}">
                <a16:creationId xmlns:a16="http://schemas.microsoft.com/office/drawing/2014/main" id="{0A3BE046-4F16-69F8-96FF-283123B06191}"/>
              </a:ext>
            </a:extLst>
          </p:cNvPr>
          <p:cNvSpPr>
            <a:spLocks noGrp="1"/>
          </p:cNvSpPr>
          <p:nvPr>
            <p:ph type="title"/>
          </p:nvPr>
        </p:nvSpPr>
        <p:spPr>
          <a:xfrm>
            <a:off x="628650" y="197922"/>
            <a:ext cx="7886700" cy="625712"/>
          </a:xfrm>
        </p:spPr>
        <p:txBody>
          <a:bodyPr/>
          <a:lstStyle/>
          <a:p>
            <a:r>
              <a:rPr lang="en-US" dirty="0">
                <a:latin typeface="Noto Sans"/>
                <a:ea typeface="Noto Sans"/>
                <a:cs typeface="Noto Sans"/>
              </a:rPr>
              <a:t>Common Roles in the Mental Health Field</a:t>
            </a:r>
            <a:endParaRPr lang="en-US" dirty="0"/>
          </a:p>
        </p:txBody>
      </p:sp>
      <p:sp>
        <p:nvSpPr>
          <p:cNvPr id="9" name="Content Placeholder 1">
            <a:extLst>
              <a:ext uri="{FF2B5EF4-FFF2-40B4-BE49-F238E27FC236}">
                <a16:creationId xmlns:a16="http://schemas.microsoft.com/office/drawing/2014/main" id="{25EA09FD-A6B3-A4F1-C4DE-35A28D7415CC}"/>
              </a:ext>
            </a:extLst>
          </p:cNvPr>
          <p:cNvSpPr txBox="1">
            <a:spLocks/>
          </p:cNvSpPr>
          <p:nvPr/>
        </p:nvSpPr>
        <p:spPr>
          <a:xfrm>
            <a:off x="3923449" y="2949903"/>
            <a:ext cx="4587916" cy="1555638"/>
          </a:xfrm>
          <a:prstGeom prst="rect">
            <a:avLst/>
          </a:prstGeom>
        </p:spPr>
        <p:txBody>
          <a:bodyPr vert="horz" lIns="91440" tIns="45720" rIns="91440" bIns="45720" rtlCol="0" anchor="t">
            <a:normAutofit lnSpcReduction="10000"/>
          </a:bodyPr>
          <a:lstStyle>
            <a:defPPr>
              <a:defRPr lang="en-US"/>
            </a:defPPr>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1400" b="1" dirty="0">
                <a:latin typeface="Noto Sans"/>
                <a:ea typeface="Noto Sans"/>
                <a:cs typeface="Noto Sans"/>
              </a:rPr>
              <a:t>Community Prevention Scientist</a:t>
            </a:r>
          </a:p>
          <a:p>
            <a:pPr marL="0" indent="0">
              <a:buNone/>
            </a:pPr>
            <a:r>
              <a:rPr lang="en-US" sz="1400" i="1" dirty="0">
                <a:latin typeface="Noto Sans"/>
                <a:ea typeface="Noto Sans"/>
                <a:cs typeface="Noto Sans"/>
              </a:rPr>
              <a:t>Focus:</a:t>
            </a:r>
            <a:r>
              <a:rPr lang="en-US" sz="1400" dirty="0">
                <a:latin typeface="Noto Sans"/>
                <a:ea typeface="Noto Sans"/>
                <a:cs typeface="Noto Sans"/>
              </a:rPr>
              <a:t> Researching and developing prevention strategies to reduce the prevalence of mental health issues.</a:t>
            </a:r>
          </a:p>
          <a:p>
            <a:pPr marL="0" indent="0">
              <a:buNone/>
            </a:pPr>
            <a:r>
              <a:rPr lang="en-US" sz="1400" i="1" dirty="0">
                <a:latin typeface="Noto Sans"/>
                <a:ea typeface="Noto Sans"/>
                <a:cs typeface="Noto Sans"/>
              </a:rPr>
              <a:t>Setting: </a:t>
            </a:r>
            <a:r>
              <a:rPr lang="en-US" sz="1400" dirty="0">
                <a:latin typeface="Noto Sans"/>
                <a:ea typeface="Noto Sans"/>
                <a:cs typeface="Noto Sans"/>
              </a:rPr>
              <a:t>Universities, public health departments, research organizations.</a:t>
            </a:r>
          </a:p>
          <a:p>
            <a:pPr>
              <a:buFont typeface="Arial" panose="020B0604020202020204" pitchFamily="34" charset="0"/>
              <a:buChar char="•"/>
            </a:pPr>
            <a:endParaRPr lang="en-US" sz="1400" dirty="0"/>
          </a:p>
        </p:txBody>
      </p:sp>
      <p:pic>
        <p:nvPicPr>
          <p:cNvPr id="2" name="Picture 1" descr="How credible messengers translate experience into action in criminal justice  | Urban Institute">
            <a:extLst>
              <a:ext uri="{FF2B5EF4-FFF2-40B4-BE49-F238E27FC236}">
                <a16:creationId xmlns:a16="http://schemas.microsoft.com/office/drawing/2014/main" id="{D6DF180B-DF47-CD9B-C5FA-FBCAE115449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0558" y="1902733"/>
            <a:ext cx="3582364" cy="1670805"/>
          </a:xfrm>
          <a:prstGeom prst="rect">
            <a:avLst/>
          </a:prstGeom>
        </p:spPr>
      </p:pic>
    </p:spTree>
    <p:extLst>
      <p:ext uri="{BB962C8B-B14F-4D97-AF65-F5344CB8AC3E}">
        <p14:creationId xmlns:p14="http://schemas.microsoft.com/office/powerpoint/2010/main" val="395723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448CE-185D-996B-9BD8-4FEE3B2EFC39}"/>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01CA83DF-E949-8D5F-D353-65DD6826E2F4}"/>
              </a:ext>
            </a:extLst>
          </p:cNvPr>
          <p:cNvSpPr>
            <a:spLocks noGrp="1"/>
          </p:cNvSpPr>
          <p:nvPr>
            <p:ph type="title"/>
          </p:nvPr>
        </p:nvSpPr>
        <p:spPr>
          <a:xfrm>
            <a:off x="628650" y="197922"/>
            <a:ext cx="7886700" cy="625712"/>
          </a:xfrm>
        </p:spPr>
        <p:txBody>
          <a:bodyPr/>
          <a:lstStyle/>
          <a:p>
            <a:r>
              <a:rPr lang="en-US" dirty="0">
                <a:latin typeface="Noto Sans"/>
                <a:ea typeface="Noto Sans"/>
                <a:cs typeface="Noto Sans"/>
              </a:rPr>
              <a:t>Activity: Mental Health Profession Deep Dive</a:t>
            </a:r>
            <a:endParaRPr lang="en-US" dirty="0"/>
          </a:p>
        </p:txBody>
      </p:sp>
      <p:sp>
        <p:nvSpPr>
          <p:cNvPr id="3" name="TextBox 2">
            <a:extLst>
              <a:ext uri="{FF2B5EF4-FFF2-40B4-BE49-F238E27FC236}">
                <a16:creationId xmlns:a16="http://schemas.microsoft.com/office/drawing/2014/main" id="{988BD193-9EBD-3D55-8084-8E51A3AFEFFA}"/>
              </a:ext>
            </a:extLst>
          </p:cNvPr>
          <p:cNvSpPr txBox="1"/>
          <p:nvPr/>
        </p:nvSpPr>
        <p:spPr>
          <a:xfrm>
            <a:off x="711843" y="1120574"/>
            <a:ext cx="7539459" cy="317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1569"/>
              </a:lnSpc>
            </a:pPr>
            <a:r>
              <a:rPr lang="en-US" dirty="0">
                <a:solidFill>
                  <a:srgbClr val="000000"/>
                </a:solidFill>
                <a:latin typeface="Noto Sans"/>
                <a:ea typeface="Noto Sans"/>
                <a:cs typeface="Segoe UI"/>
              </a:rPr>
              <a:t>Get into pairs and </a:t>
            </a:r>
            <a:r>
              <a:rPr lang="en-US" b="1" dirty="0">
                <a:solidFill>
                  <a:srgbClr val="000000"/>
                </a:solidFill>
                <a:latin typeface="Noto Sans"/>
                <a:ea typeface="Noto Sans"/>
                <a:cs typeface="Segoe UI"/>
              </a:rPr>
              <a:t>select</a:t>
            </a:r>
            <a:r>
              <a:rPr lang="en-US" b="1" dirty="0">
                <a:latin typeface="Noto Sans"/>
                <a:ea typeface="Noto Sans"/>
                <a:cs typeface="Segoe UI"/>
              </a:rPr>
              <a:t> one mental health profession that interests you,</a:t>
            </a:r>
            <a:r>
              <a:rPr lang="en-US" dirty="0">
                <a:latin typeface="Noto Sans"/>
                <a:ea typeface="Noto Sans"/>
                <a:cs typeface="Segoe UI"/>
              </a:rPr>
              <a:t> and </a:t>
            </a:r>
            <a:r>
              <a:rPr lang="en-US" b="1" dirty="0">
                <a:latin typeface="Noto Sans"/>
                <a:ea typeface="Noto Sans"/>
                <a:cs typeface="Segoe UI"/>
              </a:rPr>
              <a:t>research its educational requirements, career responsibilities, </a:t>
            </a:r>
            <a:r>
              <a:rPr lang="en-US" dirty="0">
                <a:latin typeface="Noto Sans"/>
                <a:ea typeface="Noto Sans"/>
                <a:cs typeface="Segoe UI"/>
              </a:rPr>
              <a:t>and </a:t>
            </a:r>
            <a:r>
              <a:rPr lang="en-US" b="1" dirty="0">
                <a:latin typeface="Noto Sans"/>
                <a:ea typeface="Noto Sans"/>
                <a:cs typeface="Segoe UI"/>
              </a:rPr>
              <a:t>potential growth opportunities. </a:t>
            </a:r>
            <a:endParaRPr lang="en-US" sz="2000" b="1"/>
          </a:p>
          <a:p>
            <a:pPr>
              <a:lnSpc>
                <a:spcPts val="1569"/>
              </a:lnSpc>
            </a:pPr>
            <a:endParaRPr lang="en-US" dirty="0">
              <a:latin typeface="Noto Sans"/>
              <a:ea typeface="Noto Sans"/>
              <a:cs typeface="Segoe UI"/>
            </a:endParaRPr>
          </a:p>
          <a:p>
            <a:pPr>
              <a:lnSpc>
                <a:spcPts val="1569"/>
              </a:lnSpc>
            </a:pPr>
            <a:r>
              <a:rPr lang="en-US" dirty="0">
                <a:latin typeface="Noto Sans"/>
                <a:ea typeface="Noto Sans"/>
                <a:cs typeface="Segoe UI"/>
              </a:rPr>
              <a:t>You will be required to share findings in small groups and discuss common themes or unique challenges.</a:t>
            </a:r>
            <a:r>
              <a:rPr lang="en-US" dirty="0">
                <a:latin typeface="Noto Sans"/>
                <a:ea typeface="Noto Sans"/>
                <a:cs typeface="Noto Sans"/>
              </a:rPr>
              <a:t> </a:t>
            </a:r>
            <a:endParaRPr lang="en-US" sz="2000">
              <a:cs typeface="Arial"/>
            </a:endParaRPr>
          </a:p>
          <a:p>
            <a:pPr>
              <a:lnSpc>
                <a:spcPts val="1569"/>
              </a:lnSpc>
            </a:pPr>
            <a:endParaRPr lang="en-US" dirty="0">
              <a:latin typeface="Noto Sans"/>
              <a:ea typeface="Noto Sans"/>
              <a:cs typeface="Noto Sans"/>
            </a:endParaRPr>
          </a:p>
          <a:p>
            <a:pPr>
              <a:lnSpc>
                <a:spcPts val="1569"/>
              </a:lnSpc>
            </a:pPr>
            <a:r>
              <a:rPr lang="en-US" dirty="0">
                <a:latin typeface="Noto Sans"/>
                <a:ea typeface="Noto Sans"/>
                <a:cs typeface="Segoe UI"/>
              </a:rPr>
              <a:t>Resources that the learners can use for this career exploration are:</a:t>
            </a:r>
            <a:r>
              <a:rPr lang="en-US" dirty="0">
                <a:latin typeface="Noto Sans"/>
                <a:ea typeface="Noto Sans"/>
                <a:cs typeface="Noto Sans"/>
              </a:rPr>
              <a:t> </a:t>
            </a:r>
          </a:p>
          <a:p>
            <a:pPr marL="228600" indent="-228600">
              <a:lnSpc>
                <a:spcPts val="1569"/>
              </a:lnSpc>
              <a:buFont typeface="Symbol"/>
              <a:buChar char="•"/>
            </a:pPr>
            <a:r>
              <a:rPr lang="en-US" u="sng" dirty="0">
                <a:latin typeface="Noto Sans"/>
                <a:ea typeface="Noto Sans"/>
                <a:cs typeface="Noto Sans"/>
                <a:hlinkClick r:id="rId2"/>
              </a:rPr>
              <a:t>https://www.bls.gov/k12/students/careers/career-exploration.htm</a:t>
            </a:r>
            <a:r>
              <a:rPr lang="en-US" dirty="0">
                <a:latin typeface="Noto Sans"/>
                <a:ea typeface="Noto Sans"/>
                <a:cs typeface="Noto Sans"/>
              </a:rPr>
              <a:t> </a:t>
            </a:r>
          </a:p>
          <a:p>
            <a:pPr marL="228600" indent="-228600">
              <a:lnSpc>
                <a:spcPts val="1569"/>
              </a:lnSpc>
              <a:buFont typeface="Symbol"/>
              <a:buChar char="•"/>
            </a:pPr>
            <a:r>
              <a:rPr lang="en-US" u="sng" dirty="0">
                <a:latin typeface="Noto Sans"/>
                <a:ea typeface="Noto Sans"/>
                <a:cs typeface="Noto Sans"/>
                <a:hlinkClick r:id="rId3"/>
              </a:rPr>
              <a:t>https://www.careeronestop.org/ExploreCareers/explore-careers.aspx</a:t>
            </a:r>
            <a:r>
              <a:rPr lang="en-US" dirty="0">
                <a:latin typeface="Noto Sans"/>
                <a:ea typeface="Noto Sans"/>
                <a:cs typeface="Noto Sans"/>
              </a:rPr>
              <a:t> </a:t>
            </a:r>
          </a:p>
          <a:p>
            <a:pPr marL="228600" indent="-228600">
              <a:lnSpc>
                <a:spcPts val="1569"/>
              </a:lnSpc>
              <a:buFont typeface="Symbol"/>
              <a:buChar char="•"/>
            </a:pPr>
            <a:r>
              <a:rPr lang="en-US" u="sng" dirty="0">
                <a:latin typeface="Noto Sans"/>
                <a:ea typeface="Noto Sans"/>
                <a:cs typeface="Noto Sans"/>
                <a:hlinkClick r:id="rId4"/>
              </a:rPr>
              <a:t>https://youth.gov/youth-topics/youth-employment/career-exploration-and-skill-development</a:t>
            </a:r>
            <a:r>
              <a:rPr lang="en-US" dirty="0">
                <a:latin typeface="Noto Sans"/>
                <a:ea typeface="Noto Sans"/>
                <a:cs typeface="Noto Sans"/>
              </a:rPr>
              <a:t> </a:t>
            </a:r>
          </a:p>
          <a:p>
            <a:pPr marL="228600" indent="-228600">
              <a:lnSpc>
                <a:spcPts val="1569"/>
              </a:lnSpc>
              <a:buFont typeface="Symbol"/>
              <a:buChar char="•"/>
            </a:pPr>
            <a:r>
              <a:rPr lang="en-US" u="sng" dirty="0">
                <a:latin typeface="Noto Sans"/>
                <a:ea typeface="Noto Sans"/>
                <a:cs typeface="Noto Sans"/>
                <a:hlinkClick r:id="rId5"/>
              </a:rPr>
              <a:t>https://www.onetcenter.org/tools.html</a:t>
            </a:r>
            <a:r>
              <a:rPr lang="en-US" dirty="0">
                <a:latin typeface="Noto Sans"/>
                <a:ea typeface="Noto Sans"/>
                <a:cs typeface="Noto Sans"/>
              </a:rPr>
              <a:t> </a:t>
            </a:r>
          </a:p>
        </p:txBody>
      </p:sp>
    </p:spTree>
    <p:extLst>
      <p:ext uri="{BB962C8B-B14F-4D97-AF65-F5344CB8AC3E}">
        <p14:creationId xmlns:p14="http://schemas.microsoft.com/office/powerpoint/2010/main" val="541781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98994E-F233-B3CD-3FCE-F0377E920F23}"/>
              </a:ext>
            </a:extLst>
          </p:cNvPr>
          <p:cNvSpPr>
            <a:spLocks noGrp="1"/>
          </p:cNvSpPr>
          <p:nvPr>
            <p:ph idx="1"/>
          </p:nvPr>
        </p:nvSpPr>
        <p:spPr>
          <a:xfrm>
            <a:off x="630936" y="1285079"/>
            <a:ext cx="3878966" cy="3241201"/>
          </a:xfrm>
        </p:spPr>
        <p:txBody>
          <a:bodyPr vert="horz" lIns="91440" tIns="45720" rIns="91440" bIns="45720" rtlCol="0" anchor="t">
            <a:normAutofit/>
          </a:bodyPr>
          <a:lstStyle/>
          <a:p>
            <a:r>
              <a:rPr lang="en-US" dirty="0">
                <a:latin typeface="Noto Sans"/>
                <a:ea typeface="Noto Sans"/>
                <a:cs typeface="Noto Sans"/>
              </a:rPr>
              <a:t>Hospitals and clinics</a:t>
            </a:r>
          </a:p>
          <a:p>
            <a:r>
              <a:rPr lang="en-US" dirty="0">
                <a:latin typeface="Noto Sans"/>
                <a:ea typeface="Noto Sans"/>
                <a:cs typeface="Noto Sans"/>
              </a:rPr>
              <a:t>Educational institutions</a:t>
            </a:r>
          </a:p>
          <a:p>
            <a:r>
              <a:rPr lang="en-US" dirty="0">
                <a:latin typeface="Noto Sans"/>
                <a:ea typeface="Noto Sans"/>
                <a:cs typeface="Noto Sans"/>
              </a:rPr>
              <a:t>Community organizations and nonprofits</a:t>
            </a:r>
          </a:p>
          <a:p>
            <a:r>
              <a:rPr lang="en-US" dirty="0">
                <a:latin typeface="Noto Sans"/>
                <a:ea typeface="Noto Sans"/>
                <a:cs typeface="Noto Sans"/>
              </a:rPr>
              <a:t>Correctional facilities and rehabilitation centers</a:t>
            </a:r>
          </a:p>
          <a:p>
            <a:r>
              <a:rPr lang="en-US" dirty="0">
                <a:latin typeface="Noto Sans"/>
                <a:ea typeface="Noto Sans"/>
                <a:cs typeface="Noto Sans"/>
              </a:rPr>
              <a:t>Research and policy organizations</a:t>
            </a:r>
          </a:p>
          <a:p>
            <a:endParaRPr lang="en-US" dirty="0"/>
          </a:p>
        </p:txBody>
      </p:sp>
      <p:sp>
        <p:nvSpPr>
          <p:cNvPr id="3" name="Title 2">
            <a:extLst>
              <a:ext uri="{FF2B5EF4-FFF2-40B4-BE49-F238E27FC236}">
                <a16:creationId xmlns:a16="http://schemas.microsoft.com/office/drawing/2014/main" id="{A10F7EED-C582-BF54-9CBC-563E6074EB52}"/>
              </a:ext>
            </a:extLst>
          </p:cNvPr>
          <p:cNvSpPr>
            <a:spLocks noGrp="1"/>
          </p:cNvSpPr>
          <p:nvPr>
            <p:ph type="title"/>
          </p:nvPr>
        </p:nvSpPr>
        <p:spPr/>
        <p:txBody>
          <a:bodyPr/>
          <a:lstStyle/>
          <a:p>
            <a:r>
              <a:rPr lang="en-US" dirty="0">
                <a:latin typeface="Noto Sans"/>
                <a:ea typeface="Noto Sans"/>
                <a:cs typeface="Noto Sans"/>
              </a:rPr>
              <a:t>Work Environments for Mental Health Careers</a:t>
            </a:r>
            <a:endParaRPr lang="en-US" dirty="0"/>
          </a:p>
        </p:txBody>
      </p:sp>
      <p:sp>
        <p:nvSpPr>
          <p:cNvPr id="5" name="Content Placeholder 1">
            <a:extLst>
              <a:ext uri="{FF2B5EF4-FFF2-40B4-BE49-F238E27FC236}">
                <a16:creationId xmlns:a16="http://schemas.microsoft.com/office/drawing/2014/main" id="{EA92A4FC-6C4B-38B9-063A-117CBFCDC126}"/>
              </a:ext>
            </a:extLst>
          </p:cNvPr>
          <p:cNvSpPr txBox="1">
            <a:spLocks/>
          </p:cNvSpPr>
          <p:nvPr/>
        </p:nvSpPr>
        <p:spPr>
          <a:xfrm>
            <a:off x="4639152" y="1885996"/>
            <a:ext cx="3878966" cy="2640766"/>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latin typeface="Noto Sans"/>
                <a:ea typeface="Noto Sans"/>
                <a:cs typeface="Noto Sans"/>
              </a:rPr>
              <a:t>Think-Pair-Share:</a:t>
            </a:r>
          </a:p>
          <a:p>
            <a:pPr marL="0" indent="0">
              <a:buNone/>
            </a:pPr>
            <a:r>
              <a:rPr lang="en-US" i="1" dirty="0">
                <a:latin typeface="Noto Sans"/>
                <a:ea typeface="Noto Sans"/>
                <a:cs typeface="Noto Sans"/>
              </a:rPr>
              <a:t>How do different work settings (e.g., schools, hospitals, nonprofits) impact the roles and responsibilities of mental health professionals?</a:t>
            </a:r>
          </a:p>
          <a:p>
            <a:endParaRPr lang="en-US" dirty="0"/>
          </a:p>
        </p:txBody>
      </p:sp>
    </p:spTree>
    <p:extLst>
      <p:ext uri="{BB962C8B-B14F-4D97-AF65-F5344CB8AC3E}">
        <p14:creationId xmlns:p14="http://schemas.microsoft.com/office/powerpoint/2010/main" val="110819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769312-3D65-EDCC-CBC5-DAC2116EF958}"/>
              </a:ext>
            </a:extLst>
          </p:cNvPr>
          <p:cNvSpPr>
            <a:spLocks noGrp="1"/>
          </p:cNvSpPr>
          <p:nvPr>
            <p:ph idx="1"/>
          </p:nvPr>
        </p:nvSpPr>
        <p:spPr>
          <a:xfrm>
            <a:off x="630936" y="1140396"/>
            <a:ext cx="7886700" cy="3291840"/>
          </a:xfrm>
        </p:spPr>
        <p:txBody>
          <a:bodyPr vert="horz" lIns="91440" tIns="45720" rIns="91440" bIns="45720" rtlCol="0" anchor="t">
            <a:normAutofit fontScale="92500" lnSpcReduction="20000"/>
          </a:bodyPr>
          <a:lstStyle/>
          <a:p>
            <a:r>
              <a:rPr lang="en-US" b="1" dirty="0">
                <a:latin typeface="Noto Sans"/>
                <a:ea typeface="Noto Sans"/>
                <a:cs typeface="Noto Sans"/>
              </a:rPr>
              <a:t>Entry-Level Careers:</a:t>
            </a:r>
          </a:p>
          <a:p>
            <a:pPr lvl="1">
              <a:buFont typeface="Courier New" panose="020B0604020202020204" pitchFamily="34" charset="0"/>
              <a:buChar char="o"/>
            </a:pPr>
            <a:r>
              <a:rPr lang="en-US" dirty="0">
                <a:latin typeface="Noto Sans"/>
                <a:ea typeface="Noto Sans"/>
                <a:cs typeface="Noto Sans"/>
              </a:rPr>
              <a:t>Examples: Peer Support Specialist, Mental Health Technician, Credible Messenger.</a:t>
            </a:r>
          </a:p>
          <a:p>
            <a:pPr lvl="1">
              <a:buFont typeface="Courier New" panose="020B0604020202020204" pitchFamily="34" charset="0"/>
              <a:buChar char="o"/>
            </a:pPr>
            <a:r>
              <a:rPr lang="en-US" dirty="0">
                <a:latin typeface="Noto Sans"/>
                <a:ea typeface="Noto Sans"/>
                <a:cs typeface="Noto Sans"/>
              </a:rPr>
              <a:t>Requirements: High school diploma, certification programs, or associate degree.</a:t>
            </a:r>
          </a:p>
          <a:p>
            <a:pPr marL="342900" lvl="1" indent="0">
              <a:buNone/>
            </a:pPr>
            <a:endParaRPr lang="en-US" dirty="0">
              <a:latin typeface="Noto Sans"/>
              <a:ea typeface="Noto Sans"/>
              <a:cs typeface="Noto Sans"/>
            </a:endParaRPr>
          </a:p>
          <a:p>
            <a:r>
              <a:rPr lang="en-US" b="1" dirty="0">
                <a:latin typeface="Noto Sans"/>
                <a:ea typeface="Noto Sans"/>
                <a:cs typeface="Noto Sans"/>
              </a:rPr>
              <a:t>Mid-Level Careers:</a:t>
            </a:r>
          </a:p>
          <a:p>
            <a:pPr lvl="1">
              <a:buFont typeface="Courier New" panose="020B0604020202020204" pitchFamily="34" charset="0"/>
              <a:buChar char="o"/>
            </a:pPr>
            <a:r>
              <a:rPr lang="en-US" dirty="0">
                <a:latin typeface="Noto Sans"/>
                <a:ea typeface="Noto Sans"/>
                <a:cs typeface="Noto Sans"/>
              </a:rPr>
              <a:t>Examples: Licensed Counselor, Social Worker, Community Health Manager.</a:t>
            </a:r>
          </a:p>
          <a:p>
            <a:pPr lvl="1">
              <a:buFont typeface="Courier New" panose="020B0604020202020204" pitchFamily="34" charset="0"/>
              <a:buChar char="o"/>
            </a:pPr>
            <a:r>
              <a:rPr lang="en-US" dirty="0">
                <a:latin typeface="Noto Sans"/>
                <a:ea typeface="Noto Sans"/>
                <a:cs typeface="Noto Sans"/>
              </a:rPr>
              <a:t>Requirements: Bachelor's or Master's degree, licensure.</a:t>
            </a:r>
          </a:p>
          <a:p>
            <a:pPr marL="342900" lvl="1" indent="0">
              <a:buNone/>
            </a:pPr>
            <a:endParaRPr lang="en-US" dirty="0">
              <a:latin typeface="Noto Sans"/>
              <a:ea typeface="Noto Sans"/>
              <a:cs typeface="Noto Sans"/>
            </a:endParaRPr>
          </a:p>
          <a:p>
            <a:r>
              <a:rPr lang="en-US" b="1" dirty="0">
                <a:latin typeface="Noto Sans"/>
                <a:ea typeface="Noto Sans"/>
                <a:cs typeface="Noto Sans"/>
              </a:rPr>
              <a:t>Advanced Careers:</a:t>
            </a:r>
          </a:p>
          <a:p>
            <a:pPr lvl="1">
              <a:buFont typeface="Courier New" panose="020B0604020202020204" pitchFamily="34" charset="0"/>
              <a:buChar char="o"/>
            </a:pPr>
            <a:r>
              <a:rPr lang="en-US" dirty="0">
                <a:latin typeface="Noto Sans"/>
                <a:ea typeface="Noto Sans"/>
                <a:cs typeface="Noto Sans"/>
              </a:rPr>
              <a:t>Examples: Clinical Psychologist, Psychiatrist, Community Prevention Scientist.</a:t>
            </a:r>
          </a:p>
          <a:p>
            <a:pPr lvl="1">
              <a:buFont typeface="Courier New" panose="020B0604020202020204" pitchFamily="34" charset="0"/>
              <a:buChar char="o"/>
            </a:pPr>
            <a:r>
              <a:rPr lang="en-US" dirty="0">
                <a:latin typeface="Noto Sans"/>
                <a:ea typeface="Noto Sans"/>
                <a:cs typeface="Noto Sans"/>
              </a:rPr>
              <a:t>Requirements: Doctoral degree, medical degree, advanced licensure.</a:t>
            </a:r>
          </a:p>
          <a:p>
            <a:endParaRPr lang="en-US" dirty="0"/>
          </a:p>
        </p:txBody>
      </p:sp>
      <p:sp>
        <p:nvSpPr>
          <p:cNvPr id="3" name="Title 2">
            <a:extLst>
              <a:ext uri="{FF2B5EF4-FFF2-40B4-BE49-F238E27FC236}">
                <a16:creationId xmlns:a16="http://schemas.microsoft.com/office/drawing/2014/main" id="{3A93C031-36E9-F2B5-DFF7-6FE96401FF4A}"/>
              </a:ext>
            </a:extLst>
          </p:cNvPr>
          <p:cNvSpPr>
            <a:spLocks noGrp="1"/>
          </p:cNvSpPr>
          <p:nvPr>
            <p:ph type="title"/>
          </p:nvPr>
        </p:nvSpPr>
        <p:spPr/>
        <p:txBody>
          <a:bodyPr/>
          <a:lstStyle/>
          <a:p>
            <a:r>
              <a:rPr lang="en-US" dirty="0">
                <a:latin typeface="Noto Sans"/>
                <a:ea typeface="Noto Sans"/>
                <a:cs typeface="Noto Sans"/>
              </a:rPr>
              <a:t>Career Pathways in Mental Health</a:t>
            </a:r>
            <a:endParaRPr lang="en-US" dirty="0"/>
          </a:p>
        </p:txBody>
      </p:sp>
    </p:spTree>
    <p:extLst>
      <p:ext uri="{BB962C8B-B14F-4D97-AF65-F5344CB8AC3E}">
        <p14:creationId xmlns:p14="http://schemas.microsoft.com/office/powerpoint/2010/main" val="282981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500"/>
                                        <p:tgtEl>
                                          <p:spTgt spid="2">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fade">
                                      <p:cBhvr>
                                        <p:cTn id="24" dur="500"/>
                                        <p:tgtEl>
                                          <p:spTgt spid="2">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animEffect transition="in" filter="fade">
                                      <p:cBhvr>
                                        <p:cTn id="29" dur="500"/>
                                        <p:tgtEl>
                                          <p:spTgt spid="2">
                                            <p:txEl>
                                              <p:pRg st="8" end="8"/>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fade">
                                      <p:cBhvr>
                                        <p:cTn id="32" dur="500"/>
                                        <p:tgtEl>
                                          <p:spTgt spid="2">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animEffect transition="in" filter="fade">
                                      <p:cBhvr>
                                        <p:cTn id="35"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4C2A68-FD57-F8D1-7A38-838B70228210}"/>
              </a:ext>
            </a:extLst>
          </p:cNvPr>
          <p:cNvSpPr>
            <a:spLocks noGrp="1"/>
          </p:cNvSpPr>
          <p:nvPr>
            <p:ph idx="1"/>
          </p:nvPr>
        </p:nvSpPr>
        <p:spPr>
          <a:xfrm>
            <a:off x="573063" y="923370"/>
            <a:ext cx="3249593" cy="3291840"/>
          </a:xfrm>
        </p:spPr>
        <p:txBody>
          <a:bodyPr vert="horz" lIns="91440" tIns="45720" rIns="91440" bIns="45720" rtlCol="0" anchor="t">
            <a:normAutofit/>
          </a:bodyPr>
          <a:lstStyle/>
          <a:p>
            <a:pPr marL="0" indent="0">
              <a:buNone/>
            </a:pPr>
            <a:endParaRPr lang="en-US" dirty="0"/>
          </a:p>
          <a:p>
            <a:r>
              <a:rPr lang="en-US" dirty="0"/>
              <a:t>Provide critical support to individuals in crisis.</a:t>
            </a:r>
          </a:p>
          <a:p>
            <a:r>
              <a:rPr lang="en-US" dirty="0"/>
              <a:t>Advocate for systemic changes to improve mental health access.</a:t>
            </a:r>
          </a:p>
          <a:p>
            <a:r>
              <a:rPr lang="en-US" dirty="0"/>
              <a:t>Educate communities to reduce stigma and promote mental well-being.</a:t>
            </a:r>
          </a:p>
          <a:p>
            <a:endParaRPr lang="en-US" dirty="0"/>
          </a:p>
        </p:txBody>
      </p:sp>
      <p:sp>
        <p:nvSpPr>
          <p:cNvPr id="3" name="Title 2">
            <a:extLst>
              <a:ext uri="{FF2B5EF4-FFF2-40B4-BE49-F238E27FC236}">
                <a16:creationId xmlns:a16="http://schemas.microsoft.com/office/drawing/2014/main" id="{1ABA5226-EEE3-F91F-B5FF-592F5C12E38C}"/>
              </a:ext>
            </a:extLst>
          </p:cNvPr>
          <p:cNvSpPr>
            <a:spLocks noGrp="1"/>
          </p:cNvSpPr>
          <p:nvPr>
            <p:ph type="title"/>
          </p:nvPr>
        </p:nvSpPr>
        <p:spPr/>
        <p:txBody>
          <a:bodyPr/>
          <a:lstStyle/>
          <a:p>
            <a:r>
              <a:rPr lang="en-US" dirty="0">
                <a:latin typeface="Noto Sans"/>
                <a:ea typeface="Noto Sans"/>
                <a:cs typeface="Noto Sans"/>
              </a:rPr>
              <a:t>Impact of Mental Health Professionals</a:t>
            </a:r>
            <a:endParaRPr lang="en-US" dirty="0"/>
          </a:p>
        </p:txBody>
      </p:sp>
      <p:pic>
        <p:nvPicPr>
          <p:cNvPr id="4" name="Picture 3" descr="6 Reasons Why Mental Health Professionals Are Highly Demanded - Kentucky  Counseling Center">
            <a:extLst>
              <a:ext uri="{FF2B5EF4-FFF2-40B4-BE49-F238E27FC236}">
                <a16:creationId xmlns:a16="http://schemas.microsoft.com/office/drawing/2014/main" id="{C6AA0ED7-2FDC-3E44-CA55-BB2734BAADD1}"/>
              </a:ext>
            </a:extLst>
          </p:cNvPr>
          <p:cNvPicPr>
            <a:picLocks noChangeAspect="1"/>
          </p:cNvPicPr>
          <p:nvPr/>
        </p:nvPicPr>
        <p:blipFill>
          <a:blip r:embed="rId2"/>
          <a:stretch>
            <a:fillRect/>
          </a:stretch>
        </p:blipFill>
        <p:spPr>
          <a:xfrm>
            <a:off x="3996159" y="1225832"/>
            <a:ext cx="4110459" cy="3342913"/>
          </a:xfrm>
          <a:prstGeom prst="rect">
            <a:avLst/>
          </a:prstGeom>
        </p:spPr>
      </p:pic>
    </p:spTree>
    <p:extLst>
      <p:ext uri="{BB962C8B-B14F-4D97-AF65-F5344CB8AC3E}">
        <p14:creationId xmlns:p14="http://schemas.microsoft.com/office/powerpoint/2010/main" val="118964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CF71FB-E9AA-44F9-CF51-EB5BFA711DF1}"/>
              </a:ext>
            </a:extLst>
          </p:cNvPr>
          <p:cNvSpPr>
            <a:spLocks noGrp="1"/>
          </p:cNvSpPr>
          <p:nvPr>
            <p:ph idx="1"/>
          </p:nvPr>
        </p:nvSpPr>
        <p:spPr>
          <a:xfrm>
            <a:off x="536892" y="1285079"/>
            <a:ext cx="4378125" cy="3241201"/>
          </a:xfrm>
        </p:spPr>
        <p:txBody>
          <a:bodyPr vert="horz" lIns="91440" tIns="45720" rIns="91440" bIns="45720" rtlCol="0" anchor="t">
            <a:normAutofit fontScale="92500" lnSpcReduction="10000"/>
          </a:bodyPr>
          <a:lstStyle/>
          <a:p>
            <a:r>
              <a:rPr lang="en-US" sz="1600" b="1" dirty="0">
                <a:solidFill>
                  <a:srgbClr val="9F2B92"/>
                </a:solidFill>
                <a:latin typeface="Noto Sans"/>
                <a:ea typeface="Noto Sans"/>
                <a:cs typeface="Noto Sans"/>
              </a:rPr>
              <a:t>ACTIVITY:</a:t>
            </a:r>
            <a:r>
              <a:rPr lang="en-US" sz="1600" dirty="0">
                <a:latin typeface="Noto Sans"/>
                <a:ea typeface="Noto Sans"/>
                <a:cs typeface="Noto Sans"/>
              </a:rPr>
              <a:t> Taking into consideration what you learned in our mental health profession career deep dive, you will now select one career that interests you and create a visual flowchart of a career pathway.</a:t>
            </a:r>
            <a:endParaRPr lang="en-US" dirty="0"/>
          </a:p>
          <a:p>
            <a:r>
              <a:rPr lang="en-US" sz="1600" dirty="0">
                <a:latin typeface="Noto Sans"/>
                <a:ea typeface="Noto Sans"/>
                <a:cs typeface="Noto Sans"/>
              </a:rPr>
              <a:t>This visual flowchart should outline education, certifications, and work experience needed to achieve specific goals. Said flowchart should include actionable steps required to pursue that mental health career. </a:t>
            </a:r>
            <a:endParaRPr lang="en-US" dirty="0"/>
          </a:p>
          <a:p>
            <a:r>
              <a:rPr lang="en-US" sz="1600" dirty="0">
                <a:latin typeface="Noto Sans"/>
                <a:ea typeface="Noto Sans"/>
                <a:cs typeface="Noto Sans"/>
              </a:rPr>
              <a:t>We will share with our peers in a few moments! </a:t>
            </a:r>
            <a:endParaRPr lang="en-US" sz="1600" dirty="0">
              <a:latin typeface="Noto Sans"/>
            </a:endParaRPr>
          </a:p>
          <a:p>
            <a:endParaRPr lang="en-US" sz="1600" dirty="0">
              <a:latin typeface="Noto Sans"/>
              <a:ea typeface="Noto Sans"/>
              <a:cs typeface="Noto Sans"/>
            </a:endParaRPr>
          </a:p>
          <a:p>
            <a:endParaRPr lang="en-US" sz="1600" i="1" dirty="0">
              <a:latin typeface="Noto Sans"/>
              <a:ea typeface="Noto Sans"/>
              <a:cs typeface="Noto Sans"/>
            </a:endParaRPr>
          </a:p>
          <a:p>
            <a:endParaRPr lang="en-US" dirty="0"/>
          </a:p>
        </p:txBody>
      </p:sp>
      <p:sp>
        <p:nvSpPr>
          <p:cNvPr id="3" name="Title 2">
            <a:extLst>
              <a:ext uri="{FF2B5EF4-FFF2-40B4-BE49-F238E27FC236}">
                <a16:creationId xmlns:a16="http://schemas.microsoft.com/office/drawing/2014/main" id="{48B6B8AC-3A48-9943-CA18-422195153712}"/>
              </a:ext>
            </a:extLst>
          </p:cNvPr>
          <p:cNvSpPr>
            <a:spLocks noGrp="1"/>
          </p:cNvSpPr>
          <p:nvPr>
            <p:ph type="title"/>
          </p:nvPr>
        </p:nvSpPr>
        <p:spPr/>
        <p:txBody>
          <a:bodyPr/>
          <a:lstStyle/>
          <a:p>
            <a:r>
              <a:rPr lang="en-US" dirty="0">
                <a:latin typeface="Noto Sans"/>
                <a:ea typeface="Noto Sans"/>
                <a:cs typeface="Noto Sans"/>
              </a:rPr>
              <a:t>Activity: Career Pathway Flowchart</a:t>
            </a:r>
            <a:endParaRPr lang="en-US" dirty="0"/>
          </a:p>
        </p:txBody>
      </p:sp>
      <p:sp>
        <p:nvSpPr>
          <p:cNvPr id="4" name="TextBox 3">
            <a:extLst>
              <a:ext uri="{FF2B5EF4-FFF2-40B4-BE49-F238E27FC236}">
                <a16:creationId xmlns:a16="http://schemas.microsoft.com/office/drawing/2014/main" id="{AEB660E9-8E28-815D-5DE5-B963F2035704}"/>
              </a:ext>
            </a:extLst>
          </p:cNvPr>
          <p:cNvSpPr txBox="1"/>
          <p:nvPr/>
        </p:nvSpPr>
        <p:spPr>
          <a:xfrm>
            <a:off x="5247673" y="1880163"/>
            <a:ext cx="3256826"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i="1" dirty="0">
                <a:latin typeface="Noto Sans"/>
              </a:rPr>
              <a:t>Debrief:</a:t>
            </a:r>
            <a:r>
              <a:rPr lang="en-US" sz="2000" i="1" dirty="0">
                <a:latin typeface="Noto Sans"/>
              </a:rPr>
              <a:t> What factors influenced your choice of a mental health career, such as personal interests, values, or community needs?</a:t>
            </a:r>
            <a:endParaRPr lang="en-US" sz="2400" dirty="0"/>
          </a:p>
        </p:txBody>
      </p:sp>
    </p:spTree>
    <p:extLst>
      <p:ext uri="{BB962C8B-B14F-4D97-AF65-F5344CB8AC3E}">
        <p14:creationId xmlns:p14="http://schemas.microsoft.com/office/powerpoint/2010/main" val="308041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29A81-A724-35CC-8EFF-50287380B62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7E86A2-3671-76EC-710A-D099F20E8FB0}"/>
              </a:ext>
            </a:extLst>
          </p:cNvPr>
          <p:cNvSpPr>
            <a:spLocks noGrp="1"/>
          </p:cNvSpPr>
          <p:nvPr>
            <p:ph type="title"/>
          </p:nvPr>
        </p:nvSpPr>
        <p:spPr/>
        <p:txBody>
          <a:bodyPr/>
          <a:lstStyle/>
          <a:p>
            <a:r>
              <a:rPr lang="en-US" dirty="0">
                <a:latin typeface="Noto Sans"/>
                <a:ea typeface="Noto Sans"/>
                <a:cs typeface="Noto Sans"/>
              </a:rPr>
              <a:t>Module 4.2 - Educational Pathways</a:t>
            </a:r>
            <a:endParaRPr lang="en-US" dirty="0"/>
          </a:p>
        </p:txBody>
      </p:sp>
      <p:sp>
        <p:nvSpPr>
          <p:cNvPr id="2" name="Content Placeholder 1">
            <a:extLst>
              <a:ext uri="{FF2B5EF4-FFF2-40B4-BE49-F238E27FC236}">
                <a16:creationId xmlns:a16="http://schemas.microsoft.com/office/drawing/2014/main" id="{A38352C4-2D13-4AC9-92DD-38C867FA3B92}"/>
              </a:ext>
            </a:extLst>
          </p:cNvPr>
          <p:cNvSpPr>
            <a:spLocks noGrp="1"/>
          </p:cNvSpPr>
          <p:nvPr>
            <p:ph type="body" idx="1"/>
          </p:nvPr>
        </p:nvSpPr>
        <p:spPr>
          <a:xfrm>
            <a:off x="623888" y="2931929"/>
            <a:ext cx="5240438"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Understanding the Educational Requirements and Pathways for Different Mental Health Professions</a:t>
            </a:r>
            <a:endParaRPr lang="en-US" dirty="0">
              <a:latin typeface="Noto Sans"/>
              <a:ea typeface="Noto Sans"/>
              <a:cs typeface="Noto Sans"/>
            </a:endParaRPr>
          </a:p>
        </p:txBody>
      </p:sp>
    </p:spTree>
    <p:extLst>
      <p:ext uri="{BB962C8B-B14F-4D97-AF65-F5344CB8AC3E}">
        <p14:creationId xmlns:p14="http://schemas.microsoft.com/office/powerpoint/2010/main" val="2555984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9B963A-DE9A-099D-7BD2-77F1D9FF66B8}"/>
              </a:ext>
            </a:extLst>
          </p:cNvPr>
          <p:cNvSpPr>
            <a:spLocks noGrp="1"/>
          </p:cNvSpPr>
          <p:nvPr>
            <p:ph idx="1"/>
          </p:nvPr>
        </p:nvSpPr>
        <p:spPr>
          <a:xfrm>
            <a:off x="630936" y="1104225"/>
            <a:ext cx="7886700" cy="3545036"/>
          </a:xfrm>
        </p:spPr>
        <p:txBody>
          <a:bodyPr vert="horz" lIns="91440" tIns="45720" rIns="91440" bIns="45720" rtlCol="0" anchor="t">
            <a:normAutofit/>
          </a:bodyPr>
          <a:lstStyle/>
          <a:p>
            <a:pPr marL="0" indent="0">
              <a:buNone/>
            </a:pPr>
            <a:r>
              <a:rPr lang="en-US" sz="1400" b="1">
                <a:latin typeface="Noto Sans"/>
                <a:ea typeface="Noto Sans"/>
                <a:cs typeface="Noto Sans"/>
              </a:rPr>
              <a:t>Educational Requirements:</a:t>
            </a:r>
            <a:endParaRPr lang="en-US" sz="1400">
              <a:latin typeface="Noto Sans"/>
              <a:ea typeface="Noto Sans"/>
              <a:cs typeface="Noto Sans"/>
            </a:endParaRPr>
          </a:p>
          <a:p>
            <a:r>
              <a:rPr lang="en-US" sz="1400" i="1" dirty="0">
                <a:latin typeface="Noto Sans"/>
                <a:ea typeface="Noto Sans"/>
                <a:cs typeface="Noto Sans"/>
              </a:rPr>
              <a:t>Entry-Level Roles:</a:t>
            </a:r>
            <a:endParaRPr lang="en-US" sz="1400" dirty="0">
              <a:latin typeface="Noto Sans"/>
              <a:ea typeface="Noto Sans"/>
              <a:cs typeface="Noto Sans"/>
            </a:endParaRPr>
          </a:p>
          <a:p>
            <a:pPr lvl="1">
              <a:buFont typeface="System Font Regular" panose="020B0604020202020204" pitchFamily="34" charset="0"/>
              <a:buChar char="–"/>
            </a:pPr>
            <a:r>
              <a:rPr lang="en-US" sz="1400">
                <a:latin typeface="Noto Sans"/>
                <a:ea typeface="Noto Sans"/>
                <a:cs typeface="Noto Sans"/>
              </a:rPr>
              <a:t>Examples: Mental Health Technician, Peer Support Specialist.</a:t>
            </a:r>
          </a:p>
          <a:p>
            <a:pPr lvl="1">
              <a:buFont typeface="System Font Regular" panose="020B0604020202020204" pitchFamily="34" charset="0"/>
              <a:buChar char="–"/>
            </a:pPr>
            <a:r>
              <a:rPr lang="en-US" sz="1400">
                <a:latin typeface="Noto Sans"/>
                <a:ea typeface="Noto Sans"/>
                <a:cs typeface="Noto Sans"/>
              </a:rPr>
              <a:t>Requirements: High school diploma, specialized training, or short-term certifications.</a:t>
            </a:r>
          </a:p>
          <a:p>
            <a:r>
              <a:rPr lang="en-US" sz="1400" i="1">
                <a:latin typeface="Noto Sans"/>
                <a:ea typeface="Noto Sans"/>
                <a:cs typeface="Noto Sans"/>
              </a:rPr>
              <a:t>Mid-Level Roles:</a:t>
            </a:r>
            <a:endParaRPr lang="en-US" sz="1400">
              <a:latin typeface="Noto Sans"/>
              <a:ea typeface="Noto Sans"/>
              <a:cs typeface="Noto Sans"/>
            </a:endParaRPr>
          </a:p>
          <a:p>
            <a:pPr lvl="1">
              <a:buFont typeface="System Font Regular" panose="020B0604020202020204" pitchFamily="34" charset="0"/>
              <a:buChar char="–"/>
            </a:pPr>
            <a:r>
              <a:rPr lang="en-US" sz="1400">
                <a:latin typeface="Noto Sans"/>
                <a:ea typeface="Noto Sans"/>
                <a:cs typeface="Noto Sans"/>
              </a:rPr>
              <a:t>Examples: Social Worker, Counselor.</a:t>
            </a:r>
          </a:p>
          <a:p>
            <a:pPr lvl="1">
              <a:buFont typeface="System Font Regular" panose="020B0604020202020204" pitchFamily="34" charset="0"/>
              <a:buChar char="–"/>
            </a:pPr>
            <a:r>
              <a:rPr lang="en-US" sz="1400">
                <a:latin typeface="Noto Sans"/>
                <a:ea typeface="Noto Sans"/>
                <a:cs typeface="Noto Sans"/>
              </a:rPr>
              <a:t>Requirements: Bachelor's or Master's degree in social work, psychology, or counseling.</a:t>
            </a:r>
          </a:p>
          <a:p>
            <a:r>
              <a:rPr lang="en-US" sz="1400" i="1" dirty="0">
                <a:latin typeface="Noto Sans"/>
                <a:ea typeface="Noto Sans"/>
                <a:cs typeface="Noto Sans"/>
              </a:rPr>
              <a:t>Advanced Roles:</a:t>
            </a:r>
            <a:endParaRPr lang="en-US" sz="1400" dirty="0">
              <a:latin typeface="Noto Sans"/>
              <a:ea typeface="Noto Sans"/>
              <a:cs typeface="Noto Sans"/>
            </a:endParaRPr>
          </a:p>
          <a:p>
            <a:pPr lvl="1">
              <a:buFont typeface="System Font Regular" panose="020B0604020202020204" pitchFamily="34" charset="0"/>
              <a:buChar char="–"/>
            </a:pPr>
            <a:r>
              <a:rPr lang="en-US" sz="1400" dirty="0">
                <a:latin typeface="Noto Sans"/>
                <a:ea typeface="Noto Sans"/>
                <a:cs typeface="Noto Sans"/>
              </a:rPr>
              <a:t>Examples: Psychiatrist, Clinical Psychologist.</a:t>
            </a:r>
          </a:p>
          <a:p>
            <a:pPr lvl="1">
              <a:buFont typeface="System Font Regular" panose="020B0604020202020204" pitchFamily="34" charset="0"/>
              <a:buChar char="–"/>
            </a:pPr>
            <a:r>
              <a:rPr lang="en-US" sz="1400" dirty="0">
                <a:latin typeface="Noto Sans"/>
                <a:ea typeface="Noto Sans"/>
                <a:cs typeface="Noto Sans"/>
              </a:rPr>
              <a:t>Requirements: Doctoral degree (Ph.D. or Psy.D.), medical degree (MD), and licensure.</a:t>
            </a:r>
          </a:p>
        </p:txBody>
      </p:sp>
      <p:sp>
        <p:nvSpPr>
          <p:cNvPr id="3" name="Title 2">
            <a:extLst>
              <a:ext uri="{FF2B5EF4-FFF2-40B4-BE49-F238E27FC236}">
                <a16:creationId xmlns:a16="http://schemas.microsoft.com/office/drawing/2014/main" id="{BA56413B-75CB-8D13-ECB8-DCC8CF69DC6C}"/>
              </a:ext>
            </a:extLst>
          </p:cNvPr>
          <p:cNvSpPr>
            <a:spLocks noGrp="1"/>
          </p:cNvSpPr>
          <p:nvPr>
            <p:ph type="title"/>
          </p:nvPr>
        </p:nvSpPr>
        <p:spPr/>
        <p:txBody>
          <a:bodyPr/>
          <a:lstStyle/>
          <a:p>
            <a:r>
              <a:rPr lang="en-US" dirty="0">
                <a:latin typeface="Noto Sans"/>
                <a:ea typeface="Noto Sans"/>
                <a:cs typeface="Noto Sans"/>
              </a:rPr>
              <a:t>Review: Educational Pathways</a:t>
            </a:r>
            <a:endParaRPr lang="en-US" dirty="0"/>
          </a:p>
        </p:txBody>
      </p:sp>
    </p:spTree>
    <p:extLst>
      <p:ext uri="{BB962C8B-B14F-4D97-AF65-F5344CB8AC3E}">
        <p14:creationId xmlns:p14="http://schemas.microsoft.com/office/powerpoint/2010/main" val="40418637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019CF3-D034-4B0D-F836-914F7A847AEC}"/>
              </a:ext>
            </a:extLst>
          </p:cNvPr>
          <p:cNvSpPr>
            <a:spLocks noGrp="1"/>
          </p:cNvSpPr>
          <p:nvPr>
            <p:ph idx="1"/>
          </p:nvPr>
        </p:nvSpPr>
        <p:spPr>
          <a:xfrm>
            <a:off x="630936" y="1289241"/>
            <a:ext cx="3941002" cy="3237039"/>
          </a:xfrm>
        </p:spPr>
        <p:txBody>
          <a:bodyPr vert="horz" lIns="91440" tIns="45720" rIns="91440" bIns="45720" rtlCol="0" anchor="t">
            <a:normAutofit/>
          </a:bodyPr>
          <a:lstStyle/>
          <a:p>
            <a:r>
              <a:rPr lang="en-US" dirty="0">
                <a:latin typeface="Noto Sans"/>
                <a:ea typeface="Noto Sans"/>
                <a:cs typeface="Noto Sans"/>
              </a:rPr>
              <a:t>Get out your phones and </a:t>
            </a:r>
            <a:r>
              <a:rPr lang="en-US" b="1" dirty="0">
                <a:latin typeface="Noto Sans"/>
                <a:ea typeface="Noto Sans"/>
                <a:cs typeface="Noto Sans"/>
              </a:rPr>
              <a:t>look up nearby institutions that offer educational programs or certifications</a:t>
            </a:r>
            <a:r>
              <a:rPr lang="en-US" dirty="0">
                <a:latin typeface="Noto Sans"/>
                <a:ea typeface="Noto Sans"/>
                <a:cs typeface="Noto Sans"/>
              </a:rPr>
              <a:t> for some of the </a:t>
            </a:r>
            <a:r>
              <a:rPr lang="en-US" b="1" dirty="0">
                <a:latin typeface="Noto Sans"/>
                <a:ea typeface="Noto Sans"/>
                <a:cs typeface="Noto Sans"/>
              </a:rPr>
              <a:t>mental health professions</a:t>
            </a:r>
            <a:r>
              <a:rPr lang="en-US" dirty="0">
                <a:latin typeface="Noto Sans"/>
                <a:ea typeface="Noto Sans"/>
                <a:cs typeface="Noto Sans"/>
              </a:rPr>
              <a:t> you're interested in. </a:t>
            </a:r>
            <a:endParaRPr lang="en-US" dirty="0"/>
          </a:p>
          <a:p>
            <a:r>
              <a:rPr lang="en-US" dirty="0">
                <a:latin typeface="Noto Sans"/>
                <a:ea typeface="Noto Sans"/>
                <a:cs typeface="Noto Sans"/>
              </a:rPr>
              <a:t>Take note of how long the program would take, a general idea for cost, application requirements, and other important details.</a:t>
            </a:r>
            <a:endParaRPr lang="en-US"/>
          </a:p>
        </p:txBody>
      </p:sp>
      <p:sp>
        <p:nvSpPr>
          <p:cNvPr id="3" name="Title 2">
            <a:extLst>
              <a:ext uri="{FF2B5EF4-FFF2-40B4-BE49-F238E27FC236}">
                <a16:creationId xmlns:a16="http://schemas.microsoft.com/office/drawing/2014/main" id="{DAAF6188-8188-E977-52A8-35B127F46221}"/>
              </a:ext>
            </a:extLst>
          </p:cNvPr>
          <p:cNvSpPr>
            <a:spLocks noGrp="1"/>
          </p:cNvSpPr>
          <p:nvPr>
            <p:ph type="title"/>
          </p:nvPr>
        </p:nvSpPr>
        <p:spPr/>
        <p:txBody>
          <a:bodyPr/>
          <a:lstStyle/>
          <a:p>
            <a:r>
              <a:rPr lang="en-US" dirty="0">
                <a:latin typeface="Noto Sans"/>
                <a:ea typeface="Noto Sans"/>
                <a:cs typeface="Noto Sans"/>
              </a:rPr>
              <a:t>Let's do some research!</a:t>
            </a:r>
            <a:endParaRPr lang="en-US" dirty="0"/>
          </a:p>
        </p:txBody>
      </p:sp>
      <p:pic>
        <p:nvPicPr>
          <p:cNvPr id="4" name="Picture 3" descr="Study: Just being around your cellphone affects your thinking | OregonNews">
            <a:extLst>
              <a:ext uri="{FF2B5EF4-FFF2-40B4-BE49-F238E27FC236}">
                <a16:creationId xmlns:a16="http://schemas.microsoft.com/office/drawing/2014/main" id="{F9728922-F80E-1E27-0846-796F9DD75EB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81811" y="1526218"/>
            <a:ext cx="3666994" cy="2091063"/>
          </a:xfrm>
          <a:prstGeom prst="rect">
            <a:avLst/>
          </a:prstGeom>
        </p:spPr>
      </p:pic>
    </p:spTree>
    <p:extLst>
      <p:ext uri="{BB962C8B-B14F-4D97-AF65-F5344CB8AC3E}">
        <p14:creationId xmlns:p14="http://schemas.microsoft.com/office/powerpoint/2010/main" val="245652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82CAE9-890B-1E63-0A1C-A9EEBFAAAA47}"/>
              </a:ext>
            </a:extLst>
          </p:cNvPr>
          <p:cNvSpPr>
            <a:spLocks noGrp="1"/>
          </p:cNvSpPr>
          <p:nvPr>
            <p:ph idx="1"/>
          </p:nvPr>
        </p:nvSpPr>
        <p:spPr>
          <a:xfrm>
            <a:off x="457316" y="1198269"/>
            <a:ext cx="4059821" cy="3291840"/>
          </a:xfrm>
        </p:spPr>
        <p:txBody>
          <a:bodyPr vert="horz" lIns="91440" tIns="45720" rIns="91440" bIns="45720" rtlCol="0" anchor="t">
            <a:normAutofit fontScale="92500" lnSpcReduction="10000"/>
          </a:bodyPr>
          <a:lstStyle/>
          <a:p>
            <a:pPr marL="0" indent="0">
              <a:buNone/>
            </a:pPr>
            <a:endParaRPr lang="en-US" sz="2000" dirty="0"/>
          </a:p>
          <a:p>
            <a:r>
              <a:rPr lang="en-US" sz="2000" dirty="0">
                <a:latin typeface="Noto Sans"/>
                <a:ea typeface="Noto Sans"/>
                <a:cs typeface="Noto Sans"/>
              </a:rPr>
              <a:t>Trade schools, community </a:t>
            </a:r>
            <a:r>
              <a:rPr lang="en-US" sz="2000">
                <a:latin typeface="Noto Sans"/>
                <a:ea typeface="Noto Sans"/>
                <a:cs typeface="Noto Sans"/>
              </a:rPr>
              <a:t>colleges, and universities</a:t>
            </a:r>
          </a:p>
          <a:p>
            <a:pPr marL="0" indent="0">
              <a:buNone/>
            </a:pPr>
            <a:endParaRPr lang="en-US" sz="2000" dirty="0">
              <a:latin typeface="Noto Sans"/>
              <a:ea typeface="Noto Sans"/>
              <a:cs typeface="Noto Sans"/>
            </a:endParaRPr>
          </a:p>
          <a:p>
            <a:r>
              <a:rPr lang="en-US" sz="2000" dirty="0">
                <a:latin typeface="Noto Sans"/>
                <a:ea typeface="Noto Sans"/>
                <a:cs typeface="Noto Sans"/>
              </a:rPr>
              <a:t>Online programs and hybrid learning options</a:t>
            </a:r>
          </a:p>
          <a:p>
            <a:endParaRPr lang="en-US" sz="2000" dirty="0">
              <a:latin typeface="Noto Sans"/>
              <a:ea typeface="Noto Sans"/>
              <a:cs typeface="Noto Sans"/>
            </a:endParaRPr>
          </a:p>
          <a:p>
            <a:r>
              <a:rPr lang="en-US" sz="2000" dirty="0">
                <a:latin typeface="Noto Sans"/>
                <a:ea typeface="Noto Sans"/>
                <a:cs typeface="Noto Sans"/>
              </a:rPr>
              <a:t>Continuing education and certification programs for professional development</a:t>
            </a:r>
          </a:p>
          <a:p>
            <a:endParaRPr lang="en-US" sz="2000" dirty="0"/>
          </a:p>
        </p:txBody>
      </p:sp>
      <p:sp>
        <p:nvSpPr>
          <p:cNvPr id="3" name="Title 2">
            <a:extLst>
              <a:ext uri="{FF2B5EF4-FFF2-40B4-BE49-F238E27FC236}">
                <a16:creationId xmlns:a16="http://schemas.microsoft.com/office/drawing/2014/main" id="{D0F8A690-FF24-7ECB-4AF7-20686AE4A6C8}"/>
              </a:ext>
            </a:extLst>
          </p:cNvPr>
          <p:cNvSpPr>
            <a:spLocks noGrp="1"/>
          </p:cNvSpPr>
          <p:nvPr>
            <p:ph type="title"/>
          </p:nvPr>
        </p:nvSpPr>
        <p:spPr/>
        <p:txBody>
          <a:bodyPr/>
          <a:lstStyle/>
          <a:p>
            <a:r>
              <a:rPr lang="en-US" dirty="0">
                <a:latin typeface="Noto Sans"/>
                <a:ea typeface="Noto Sans"/>
                <a:cs typeface="Noto Sans"/>
              </a:rPr>
              <a:t>Diverse Pathways to Achieve Goals</a:t>
            </a:r>
            <a:endParaRPr lang="en-US" dirty="0"/>
          </a:p>
        </p:txBody>
      </p:sp>
      <p:pic>
        <p:nvPicPr>
          <p:cNvPr id="4" name="Picture 3" descr="Guiding Educational Pathways - RGVision Magazine">
            <a:extLst>
              <a:ext uri="{FF2B5EF4-FFF2-40B4-BE49-F238E27FC236}">
                <a16:creationId xmlns:a16="http://schemas.microsoft.com/office/drawing/2014/main" id="{ADCF5C97-F16D-CB32-F8DE-2D04142DF9C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705109" y="1418112"/>
            <a:ext cx="3633003" cy="2849840"/>
          </a:xfrm>
          <a:prstGeom prst="rect">
            <a:avLst/>
          </a:prstGeom>
        </p:spPr>
      </p:pic>
    </p:spTree>
    <p:extLst>
      <p:ext uri="{BB962C8B-B14F-4D97-AF65-F5344CB8AC3E}">
        <p14:creationId xmlns:p14="http://schemas.microsoft.com/office/powerpoint/2010/main" val="29850979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294223-A23E-9EC3-7029-084FAEB80AC0}"/>
              </a:ext>
            </a:extLst>
          </p:cNvPr>
          <p:cNvSpPr>
            <a:spLocks noGrp="1"/>
          </p:cNvSpPr>
          <p:nvPr>
            <p:ph idx="1"/>
          </p:nvPr>
        </p:nvSpPr>
        <p:spPr>
          <a:xfrm>
            <a:off x="381555" y="1447227"/>
            <a:ext cx="4128100" cy="3250427"/>
          </a:xfrm>
        </p:spPr>
        <p:txBody>
          <a:bodyPr vert="horz" lIns="91440" tIns="45720" rIns="91440" bIns="45720" rtlCol="0" anchor="t">
            <a:normAutofit/>
          </a:bodyPr>
          <a:lstStyle/>
          <a:p>
            <a:r>
              <a:rPr lang="en-US" sz="2000" i="1" dirty="0">
                <a:latin typeface="Noto Sans"/>
                <a:ea typeface="Noto Sans"/>
                <a:cs typeface="Noto Sans"/>
              </a:rPr>
              <a:t>What are the benefits of starting in an entry-level role and advancing through continued education?</a:t>
            </a:r>
            <a:endParaRPr lang="en-US" sz="2000" dirty="0">
              <a:latin typeface="Noto Sans"/>
              <a:ea typeface="Noto Sans"/>
              <a:cs typeface="Noto Sans"/>
            </a:endParaRPr>
          </a:p>
          <a:p>
            <a:endParaRPr lang="en-US" sz="2000" dirty="0">
              <a:latin typeface="Noto Sans"/>
            </a:endParaRPr>
          </a:p>
          <a:p>
            <a:r>
              <a:rPr lang="en-US" sz="2000" i="1" dirty="0">
                <a:latin typeface="Noto Sans"/>
                <a:ea typeface="Noto Sans"/>
                <a:cs typeface="Noto Sans"/>
              </a:rPr>
              <a:t>How can mentorship and networking support your journey through educational pathways?</a:t>
            </a:r>
            <a:endParaRPr lang="en-US" sz="2000" dirty="0">
              <a:latin typeface="Noto Sans"/>
              <a:ea typeface="Noto Sans"/>
              <a:cs typeface="Noto Sans"/>
            </a:endParaRPr>
          </a:p>
          <a:p>
            <a:pPr marL="0" indent="0">
              <a:buNone/>
            </a:pPr>
            <a:endParaRPr lang="en-US" dirty="0"/>
          </a:p>
        </p:txBody>
      </p:sp>
      <p:sp>
        <p:nvSpPr>
          <p:cNvPr id="3" name="Title 2">
            <a:extLst>
              <a:ext uri="{FF2B5EF4-FFF2-40B4-BE49-F238E27FC236}">
                <a16:creationId xmlns:a16="http://schemas.microsoft.com/office/drawing/2014/main" id="{4D19FA5A-AE2D-B406-CD76-2C93E16B619B}"/>
              </a:ext>
            </a:extLst>
          </p:cNvPr>
          <p:cNvSpPr>
            <a:spLocks noGrp="1"/>
          </p:cNvSpPr>
          <p:nvPr>
            <p:ph type="title"/>
          </p:nvPr>
        </p:nvSpPr>
        <p:spPr/>
        <p:txBody>
          <a:bodyPr/>
          <a:lstStyle/>
          <a:p>
            <a:r>
              <a:rPr lang="en-US" dirty="0"/>
              <a:t>Group Discussion</a:t>
            </a:r>
          </a:p>
        </p:txBody>
      </p:sp>
      <p:pic>
        <p:nvPicPr>
          <p:cNvPr id="4" name="Picture 3" descr="Are Entry-Level Jobs Going Away? The Hidden Workforce Shift">
            <a:extLst>
              <a:ext uri="{FF2B5EF4-FFF2-40B4-BE49-F238E27FC236}">
                <a16:creationId xmlns:a16="http://schemas.microsoft.com/office/drawing/2014/main" id="{80F4A98A-636D-4D41-737D-82545B961FDF}"/>
              </a:ext>
            </a:extLst>
          </p:cNvPr>
          <p:cNvPicPr>
            <a:picLocks noChangeAspect="1"/>
          </p:cNvPicPr>
          <p:nvPr/>
        </p:nvPicPr>
        <p:blipFill>
          <a:blip r:embed="rId2"/>
          <a:stretch>
            <a:fillRect/>
          </a:stretch>
        </p:blipFill>
        <p:spPr>
          <a:xfrm>
            <a:off x="4828222" y="1447227"/>
            <a:ext cx="3684841" cy="2709137"/>
          </a:xfrm>
          <a:prstGeom prst="rect">
            <a:avLst/>
          </a:prstGeom>
        </p:spPr>
      </p:pic>
    </p:spTree>
    <p:extLst>
      <p:ext uri="{BB962C8B-B14F-4D97-AF65-F5344CB8AC3E}">
        <p14:creationId xmlns:p14="http://schemas.microsoft.com/office/powerpoint/2010/main" val="2969778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3025635" y="537184"/>
            <a:ext cx="3316147" cy="627610"/>
          </a:xfrm>
        </p:spPr>
        <p:txBody>
          <a:bodyPr>
            <a:normAutofit/>
          </a:bodyPr>
          <a:lstStyle/>
          <a:p>
            <a:r>
              <a:rPr lang="en-US" sz="20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52825" y="1619086"/>
            <a:ext cx="3598280" cy="2557507"/>
          </a:xfrm>
        </p:spPr>
        <p:txBody>
          <a:bodyPr vert="horz" lIns="91440" tIns="45720" rIns="91440" bIns="45720" rtlCol="0" anchor="t">
            <a:normAutofit/>
          </a:bodyPr>
          <a:lstStyle/>
          <a:p>
            <a:pPr marL="285750" indent="-285750">
              <a:buChar char="•"/>
            </a:pPr>
            <a:r>
              <a:rPr lang="en-US" sz="14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4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5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p:txBody>
          <a:bodyPr/>
          <a:lstStyle/>
          <a:p>
            <a:r>
              <a:rPr lang="en-US" dirty="0">
                <a:latin typeface="Noto Sans"/>
                <a:ea typeface="Noto Sans"/>
                <a:cs typeface="Noto Sans"/>
              </a:rPr>
              <a:t>Module 4.1 -  Mental Health Careers</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p:txBody>
          <a:bodyPr vert="horz" lIns="91440" tIns="45720" rIns="91440" bIns="45720" rtlCol="0" anchor="t">
            <a:noAutofit/>
          </a:bodyPr>
          <a:lstStyle/>
          <a:p>
            <a:pPr>
              <a:lnSpc>
                <a:spcPct val="120000"/>
              </a:lnSpc>
            </a:pPr>
            <a:r>
              <a:rPr lang="en-US" sz="1500" dirty="0">
                <a:latin typeface="Noto Sans"/>
                <a:ea typeface="Noto Sans"/>
                <a:cs typeface="Noto Sans"/>
              </a:rPr>
              <a:t>Exploring the Diverse Range of Careers in the Mental Health Field</a:t>
            </a:r>
            <a:endParaRPr lang="en-US" dirty="0">
              <a:latin typeface="Noto Sans"/>
              <a:ea typeface="Noto Sans"/>
              <a:cs typeface="Noto Sans"/>
            </a:endParaRPr>
          </a:p>
        </p:txBody>
      </p:sp>
    </p:spTree>
    <p:extLst>
      <p:ext uri="{BB962C8B-B14F-4D97-AF65-F5344CB8AC3E}">
        <p14:creationId xmlns:p14="http://schemas.microsoft.com/office/powerpoint/2010/main" val="2249093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434E9E-606F-7FBB-4472-8FA979B623F9}"/>
              </a:ext>
            </a:extLst>
          </p:cNvPr>
          <p:cNvSpPr>
            <a:spLocks noGrp="1"/>
          </p:cNvSpPr>
          <p:nvPr>
            <p:ph idx="1"/>
          </p:nvPr>
        </p:nvSpPr>
        <p:spPr/>
        <p:txBody>
          <a:bodyPr vert="horz" lIns="91440" tIns="45720" rIns="91440" bIns="45720" rtlCol="0" anchor="t">
            <a:normAutofit/>
          </a:bodyPr>
          <a:lstStyle/>
          <a:p>
            <a:r>
              <a:rPr lang="en-US" b="1" dirty="0">
                <a:latin typeface="Noto Sans"/>
                <a:ea typeface="Noto Sans"/>
                <a:cs typeface="Noto Sans"/>
              </a:rPr>
              <a:t>Mental health careers</a:t>
            </a:r>
            <a:r>
              <a:rPr lang="en-US" dirty="0">
                <a:latin typeface="Noto Sans"/>
                <a:ea typeface="Noto Sans"/>
                <a:cs typeface="Noto Sans"/>
              </a:rPr>
              <a:t> encompass a variety of professions dedicated to supporting individuals' mental and emotional well-being. These roles may involve direct care, advocacy, research, or education, serving diverse populations in different settings.</a:t>
            </a:r>
          </a:p>
          <a:p>
            <a:r>
              <a:rPr lang="en-US" dirty="0">
                <a:latin typeface="Noto Sans"/>
                <a:ea typeface="Noto Sans"/>
                <a:cs typeface="Noto Sans"/>
              </a:rPr>
              <a:t>Categories:</a:t>
            </a:r>
          </a:p>
          <a:p>
            <a:pPr lvl="1">
              <a:buFont typeface="Courier New" panose="020B0604020202020204" pitchFamily="34" charset="0"/>
              <a:buChar char="o"/>
            </a:pPr>
            <a:r>
              <a:rPr lang="en-US" dirty="0">
                <a:latin typeface="Noto Sans"/>
                <a:ea typeface="Noto Sans"/>
                <a:cs typeface="Noto Sans"/>
              </a:rPr>
              <a:t>Direct Care Providers</a:t>
            </a:r>
          </a:p>
          <a:p>
            <a:pPr lvl="1">
              <a:buFont typeface="Courier New" panose="020B0604020202020204" pitchFamily="34" charset="0"/>
              <a:buChar char="o"/>
            </a:pPr>
            <a:r>
              <a:rPr lang="en-US" dirty="0">
                <a:latin typeface="Noto Sans"/>
                <a:ea typeface="Noto Sans"/>
                <a:cs typeface="Noto Sans"/>
              </a:rPr>
              <a:t>Community-based Roles</a:t>
            </a:r>
          </a:p>
          <a:p>
            <a:pPr lvl="1">
              <a:buFont typeface="Courier New" panose="020B0604020202020204" pitchFamily="34" charset="0"/>
              <a:buChar char="o"/>
            </a:pPr>
            <a:r>
              <a:rPr lang="en-US" dirty="0">
                <a:latin typeface="Noto Sans"/>
                <a:ea typeface="Noto Sans"/>
                <a:cs typeface="Noto Sans"/>
              </a:rPr>
              <a:t>Support Roles</a:t>
            </a:r>
          </a:p>
          <a:p>
            <a:pPr lvl="1">
              <a:buFont typeface="Courier New" panose="020B0604020202020204" pitchFamily="34" charset="0"/>
              <a:buChar char="o"/>
            </a:pPr>
            <a:r>
              <a:rPr lang="en-US" dirty="0">
                <a:latin typeface="Noto Sans"/>
                <a:ea typeface="Noto Sans"/>
                <a:cs typeface="Noto Sans"/>
              </a:rPr>
              <a:t>Administrative and Advocacy Roles</a:t>
            </a:r>
          </a:p>
        </p:txBody>
      </p:sp>
      <p:sp>
        <p:nvSpPr>
          <p:cNvPr id="3" name="Title 2">
            <a:extLst>
              <a:ext uri="{FF2B5EF4-FFF2-40B4-BE49-F238E27FC236}">
                <a16:creationId xmlns:a16="http://schemas.microsoft.com/office/drawing/2014/main" id="{0BAEE6AD-5292-B2DF-5419-1ACBD143D216}"/>
              </a:ext>
            </a:extLst>
          </p:cNvPr>
          <p:cNvSpPr>
            <a:spLocks noGrp="1"/>
          </p:cNvSpPr>
          <p:nvPr>
            <p:ph type="title"/>
          </p:nvPr>
        </p:nvSpPr>
        <p:spPr/>
        <p:txBody>
          <a:bodyPr/>
          <a:lstStyle/>
          <a:p>
            <a:r>
              <a:rPr lang="en-US" dirty="0">
                <a:latin typeface="Noto Sans"/>
                <a:ea typeface="Noto Sans"/>
                <a:cs typeface="Noto Sans"/>
              </a:rPr>
              <a:t>Mental Health Careers</a:t>
            </a:r>
            <a:endParaRPr lang="en-US" dirty="0"/>
          </a:p>
        </p:txBody>
      </p:sp>
      <p:pic>
        <p:nvPicPr>
          <p:cNvPr id="4" name="Picture 3" descr="Positive Ways to Improve Your Mental Health - Behavioral Crossroads - New  Jersey's premier substance abuse rehab center">
            <a:extLst>
              <a:ext uri="{FF2B5EF4-FFF2-40B4-BE49-F238E27FC236}">
                <a16:creationId xmlns:a16="http://schemas.microsoft.com/office/drawing/2014/main" id="{569F9596-712D-CB8D-8F75-B6D3DB5F1C9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01710" y="2415492"/>
            <a:ext cx="2323617" cy="2374256"/>
          </a:xfrm>
          <a:prstGeom prst="rect">
            <a:avLst/>
          </a:prstGeom>
        </p:spPr>
      </p:pic>
    </p:spTree>
    <p:extLst>
      <p:ext uri="{BB962C8B-B14F-4D97-AF65-F5344CB8AC3E}">
        <p14:creationId xmlns:p14="http://schemas.microsoft.com/office/powerpoint/2010/main" val="3057133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3D3666-1B7C-FC6D-C3EB-1F02E61BA7A4}"/>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Direct Care Providers engage directly with clients to provide counseling, therapy, or crisis intervention.</a:t>
            </a:r>
          </a:p>
          <a:p>
            <a:r>
              <a:rPr lang="en-US" dirty="0">
                <a:latin typeface="Noto Sans"/>
                <a:ea typeface="Noto Sans"/>
                <a:cs typeface="Noto Sans"/>
              </a:rPr>
              <a:t>Examples: </a:t>
            </a:r>
          </a:p>
          <a:p>
            <a:pPr lvl="1">
              <a:buFont typeface="Courier New" panose="020B0604020202020204" pitchFamily="34" charset="0"/>
              <a:buChar char="o"/>
            </a:pPr>
            <a:r>
              <a:rPr lang="en-US" dirty="0">
                <a:latin typeface="Noto Sans"/>
                <a:ea typeface="Noto Sans"/>
                <a:cs typeface="Noto Sans"/>
              </a:rPr>
              <a:t>Clinical Psychologists</a:t>
            </a:r>
          </a:p>
          <a:p>
            <a:pPr lvl="1">
              <a:buFont typeface="Courier New" panose="020B0604020202020204" pitchFamily="34" charset="0"/>
              <a:buChar char="o"/>
            </a:pPr>
            <a:r>
              <a:rPr lang="en-US" dirty="0">
                <a:latin typeface="Noto Sans"/>
                <a:ea typeface="Noto Sans"/>
                <a:cs typeface="Noto Sans"/>
              </a:rPr>
              <a:t>Psychiatrist</a:t>
            </a:r>
            <a:endParaRPr lang="en-US"/>
          </a:p>
          <a:p>
            <a:pPr lvl="1">
              <a:buFont typeface="Courier New" panose="020B0604020202020204" pitchFamily="34" charset="0"/>
              <a:buChar char="o"/>
            </a:pPr>
            <a:r>
              <a:rPr lang="en-US" dirty="0">
                <a:latin typeface="Noto Sans"/>
                <a:ea typeface="Noto Sans"/>
                <a:cs typeface="Noto Sans"/>
              </a:rPr>
              <a:t>Licensed Counselor</a:t>
            </a:r>
            <a:endParaRPr lang="en-US"/>
          </a:p>
          <a:p>
            <a:pPr lvl="1">
              <a:buFont typeface="Courier New" panose="020B0604020202020204" pitchFamily="34" charset="0"/>
              <a:buChar char="o"/>
            </a:pPr>
            <a:r>
              <a:rPr lang="en-US" dirty="0">
                <a:latin typeface="Noto Sans"/>
                <a:ea typeface="Noto Sans"/>
                <a:cs typeface="Noto Sans"/>
              </a:rPr>
              <a:t>Social Worker</a:t>
            </a:r>
            <a:endParaRPr lang="en-US"/>
          </a:p>
          <a:p>
            <a:endParaRPr lang="en-US" dirty="0"/>
          </a:p>
        </p:txBody>
      </p:sp>
      <p:sp>
        <p:nvSpPr>
          <p:cNvPr id="3" name="Title 2">
            <a:extLst>
              <a:ext uri="{FF2B5EF4-FFF2-40B4-BE49-F238E27FC236}">
                <a16:creationId xmlns:a16="http://schemas.microsoft.com/office/drawing/2014/main" id="{340552EE-1F2A-1E4D-5B95-C77D7FB14632}"/>
              </a:ext>
            </a:extLst>
          </p:cNvPr>
          <p:cNvSpPr>
            <a:spLocks noGrp="1"/>
          </p:cNvSpPr>
          <p:nvPr>
            <p:ph type="title"/>
          </p:nvPr>
        </p:nvSpPr>
        <p:spPr/>
        <p:txBody>
          <a:bodyPr/>
          <a:lstStyle/>
          <a:p>
            <a:r>
              <a:rPr lang="en-US" dirty="0">
                <a:latin typeface="Noto Sans"/>
                <a:ea typeface="Noto Sans"/>
                <a:cs typeface="Noto Sans"/>
              </a:rPr>
              <a:t>Direct Care Providers</a:t>
            </a:r>
            <a:endParaRPr lang="en-US" dirty="0"/>
          </a:p>
        </p:txBody>
      </p:sp>
      <p:pic>
        <p:nvPicPr>
          <p:cNvPr id="4" name="Picture 3" descr="Clinical Psychologists - Psypathy">
            <a:extLst>
              <a:ext uri="{FF2B5EF4-FFF2-40B4-BE49-F238E27FC236}">
                <a16:creationId xmlns:a16="http://schemas.microsoft.com/office/drawing/2014/main" id="{F822644F-37E5-CDBB-2276-C4C4E12ED9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842559" y="2459621"/>
            <a:ext cx="4392592" cy="2763455"/>
          </a:xfrm>
          <a:prstGeom prst="rect">
            <a:avLst/>
          </a:prstGeom>
        </p:spPr>
      </p:pic>
    </p:spTree>
    <p:extLst>
      <p:ext uri="{BB962C8B-B14F-4D97-AF65-F5344CB8AC3E}">
        <p14:creationId xmlns:p14="http://schemas.microsoft.com/office/powerpoint/2010/main" val="13471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91411D-45A1-06CB-A0E8-31530F46CC0E}"/>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Community-Based Roles focus on prevention, education, and outreach to promote mental health at a population level.</a:t>
            </a:r>
          </a:p>
          <a:p>
            <a:r>
              <a:rPr lang="en-US" dirty="0">
                <a:latin typeface="Noto Sans"/>
                <a:ea typeface="Noto Sans"/>
                <a:cs typeface="Noto Sans"/>
              </a:rPr>
              <a:t>Examples: </a:t>
            </a:r>
          </a:p>
          <a:p>
            <a:pPr lvl="1">
              <a:buFont typeface="Courier New" panose="020B0604020202020204" pitchFamily="34" charset="0"/>
              <a:buChar char="o"/>
            </a:pPr>
            <a:r>
              <a:rPr lang="en-US" dirty="0">
                <a:latin typeface="Noto Sans"/>
                <a:ea typeface="Noto Sans"/>
                <a:cs typeface="Noto Sans"/>
              </a:rPr>
              <a:t>Community Health Manager</a:t>
            </a:r>
          </a:p>
          <a:p>
            <a:pPr lvl="1">
              <a:buFont typeface="Courier New" panose="020B0604020202020204" pitchFamily="34" charset="0"/>
              <a:buChar char="o"/>
            </a:pPr>
            <a:r>
              <a:rPr lang="en-US" dirty="0">
                <a:latin typeface="Noto Sans"/>
                <a:ea typeface="Noto Sans"/>
                <a:cs typeface="Noto Sans"/>
              </a:rPr>
              <a:t>Credible Messenger</a:t>
            </a:r>
            <a:endParaRPr lang="en-US" dirty="0"/>
          </a:p>
          <a:p>
            <a:pPr lvl="1">
              <a:buFont typeface="Courier New" panose="020B0604020202020204" pitchFamily="34" charset="0"/>
              <a:buChar char="o"/>
            </a:pPr>
            <a:r>
              <a:rPr lang="en-US" dirty="0">
                <a:latin typeface="Noto Sans"/>
                <a:ea typeface="Noto Sans"/>
                <a:cs typeface="Noto Sans"/>
              </a:rPr>
              <a:t>Community Prevention Scientist</a:t>
            </a:r>
            <a:endParaRPr lang="en-US"/>
          </a:p>
          <a:p>
            <a:endParaRPr lang="en-US" dirty="0"/>
          </a:p>
        </p:txBody>
      </p:sp>
      <p:sp>
        <p:nvSpPr>
          <p:cNvPr id="3" name="Title 2">
            <a:extLst>
              <a:ext uri="{FF2B5EF4-FFF2-40B4-BE49-F238E27FC236}">
                <a16:creationId xmlns:a16="http://schemas.microsoft.com/office/drawing/2014/main" id="{8170CF53-DB62-5F9F-94DB-FF4FBCD1A5AF}"/>
              </a:ext>
            </a:extLst>
          </p:cNvPr>
          <p:cNvSpPr>
            <a:spLocks noGrp="1"/>
          </p:cNvSpPr>
          <p:nvPr>
            <p:ph type="title"/>
          </p:nvPr>
        </p:nvSpPr>
        <p:spPr/>
        <p:txBody>
          <a:bodyPr/>
          <a:lstStyle/>
          <a:p>
            <a:r>
              <a:rPr lang="en-US" dirty="0">
                <a:latin typeface="Noto Sans"/>
                <a:ea typeface="Noto Sans"/>
                <a:cs typeface="Noto Sans"/>
              </a:rPr>
              <a:t>Community-Based Roles</a:t>
            </a:r>
            <a:endParaRPr lang="en-US" dirty="0"/>
          </a:p>
        </p:txBody>
      </p:sp>
      <p:pic>
        <p:nvPicPr>
          <p:cNvPr id="4" name="Picture 3" descr="Career Paths in Community Mental Health: What Are Your Options? | Herzing">
            <a:extLst>
              <a:ext uri="{FF2B5EF4-FFF2-40B4-BE49-F238E27FC236}">
                <a16:creationId xmlns:a16="http://schemas.microsoft.com/office/drawing/2014/main" id="{1B074AFB-4910-97EC-E002-FC4E15ED6AC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66381" y="1968420"/>
            <a:ext cx="3987478" cy="2660730"/>
          </a:xfrm>
          <a:prstGeom prst="rect">
            <a:avLst/>
          </a:prstGeom>
        </p:spPr>
      </p:pic>
    </p:spTree>
    <p:extLst>
      <p:ext uri="{BB962C8B-B14F-4D97-AF65-F5344CB8AC3E}">
        <p14:creationId xmlns:p14="http://schemas.microsoft.com/office/powerpoint/2010/main" val="2030453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2EB093-E584-E6D9-E5AC-B23E39CB5041}"/>
              </a:ext>
            </a:extLst>
          </p:cNvPr>
          <p:cNvSpPr>
            <a:spLocks noGrp="1"/>
          </p:cNvSpPr>
          <p:nvPr>
            <p:ph idx="1"/>
          </p:nvPr>
        </p:nvSpPr>
        <p:spPr>
          <a:xfrm>
            <a:off x="630936" y="1285079"/>
            <a:ext cx="3944075" cy="3241201"/>
          </a:xfrm>
        </p:spPr>
        <p:txBody>
          <a:bodyPr vert="horz" lIns="91440" tIns="45720" rIns="91440" bIns="45720" rtlCol="0" anchor="t">
            <a:normAutofit/>
          </a:bodyPr>
          <a:lstStyle/>
          <a:p>
            <a:r>
              <a:rPr lang="en-US" dirty="0">
                <a:latin typeface="Noto Sans"/>
                <a:ea typeface="Noto Sans"/>
                <a:cs typeface="Noto Sans"/>
              </a:rPr>
              <a:t>Individuals in Support Roles assist in implementing care plans and managing day-to-day interactions.</a:t>
            </a:r>
          </a:p>
          <a:p>
            <a:r>
              <a:rPr lang="en-US" dirty="0">
                <a:latin typeface="Noto Sans"/>
                <a:ea typeface="Noto Sans"/>
                <a:cs typeface="Noto Sans"/>
              </a:rPr>
              <a:t>Examples:</a:t>
            </a:r>
            <a:endParaRPr lang="en-US" dirty="0"/>
          </a:p>
          <a:p>
            <a:pPr lvl="1">
              <a:buFont typeface="Courier New" panose="020B0604020202020204" pitchFamily="34" charset="0"/>
              <a:buChar char="o"/>
            </a:pPr>
            <a:r>
              <a:rPr lang="en-US" dirty="0">
                <a:latin typeface="Noto Sans"/>
                <a:ea typeface="Noto Sans"/>
                <a:cs typeface="Noto Sans"/>
              </a:rPr>
              <a:t>Peer Support Specialist</a:t>
            </a:r>
          </a:p>
          <a:p>
            <a:pPr lvl="1">
              <a:buFont typeface="Courier New" panose="020B0604020202020204" pitchFamily="34" charset="0"/>
              <a:buChar char="o"/>
            </a:pPr>
            <a:r>
              <a:rPr lang="en-US" dirty="0">
                <a:latin typeface="Noto Sans"/>
                <a:ea typeface="Noto Sans"/>
                <a:cs typeface="Noto Sans"/>
              </a:rPr>
              <a:t>Mental Health Technician</a:t>
            </a:r>
            <a:endParaRPr lang="en-US" dirty="0"/>
          </a:p>
          <a:p>
            <a:endParaRPr lang="en-US" dirty="0"/>
          </a:p>
        </p:txBody>
      </p:sp>
      <p:sp>
        <p:nvSpPr>
          <p:cNvPr id="3" name="Title 2">
            <a:extLst>
              <a:ext uri="{FF2B5EF4-FFF2-40B4-BE49-F238E27FC236}">
                <a16:creationId xmlns:a16="http://schemas.microsoft.com/office/drawing/2014/main" id="{382CE462-90B9-31A8-137D-E52C5C9D7E84}"/>
              </a:ext>
            </a:extLst>
          </p:cNvPr>
          <p:cNvSpPr>
            <a:spLocks noGrp="1"/>
          </p:cNvSpPr>
          <p:nvPr>
            <p:ph type="title"/>
          </p:nvPr>
        </p:nvSpPr>
        <p:spPr/>
        <p:txBody>
          <a:bodyPr/>
          <a:lstStyle/>
          <a:p>
            <a:r>
              <a:rPr lang="en-US" dirty="0">
                <a:latin typeface="Noto Sans"/>
                <a:ea typeface="Noto Sans"/>
                <a:cs typeface="Noto Sans"/>
              </a:rPr>
              <a:t>Support Roles</a:t>
            </a:r>
            <a:endParaRPr lang="en-US" dirty="0"/>
          </a:p>
        </p:txBody>
      </p:sp>
      <p:pic>
        <p:nvPicPr>
          <p:cNvPr id="4" name="Picture 3" descr="Study Highlights Challenges for Mental Health Peer Specialists">
            <a:extLst>
              <a:ext uri="{FF2B5EF4-FFF2-40B4-BE49-F238E27FC236}">
                <a16:creationId xmlns:a16="http://schemas.microsoft.com/office/drawing/2014/main" id="{668977C1-FA8B-E727-9A8C-ED6987A4787C}"/>
              </a:ext>
            </a:extLst>
          </p:cNvPr>
          <p:cNvPicPr>
            <a:picLocks noChangeAspect="1"/>
          </p:cNvPicPr>
          <p:nvPr/>
        </p:nvPicPr>
        <p:blipFill>
          <a:blip r:embed="rId2"/>
          <a:stretch>
            <a:fillRect/>
          </a:stretch>
        </p:blipFill>
        <p:spPr>
          <a:xfrm>
            <a:off x="4741279" y="1185682"/>
            <a:ext cx="3444915" cy="3444915"/>
          </a:xfrm>
          <a:prstGeom prst="rect">
            <a:avLst/>
          </a:prstGeom>
        </p:spPr>
      </p:pic>
    </p:spTree>
    <p:extLst>
      <p:ext uri="{BB962C8B-B14F-4D97-AF65-F5344CB8AC3E}">
        <p14:creationId xmlns:p14="http://schemas.microsoft.com/office/powerpoint/2010/main" val="753484914"/>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b5fce80b-0e0a-4fa4-a000-b17fcd0d1776"/>
    <ds:schemaRef ds:uri="http://schemas.microsoft.com/office/2006/documentManagement/types"/>
    <ds:schemaRef ds:uri="http://www.w3.org/XML/1998/namespace"/>
    <ds:schemaRef ds:uri="http://schemas.openxmlformats.org/package/2006/metadata/core-properties"/>
    <ds:schemaRef ds:uri="48e769e3-d160-4238-8758-582613b64169"/>
    <ds:schemaRef ds:uri="http://schemas.microsoft.com/office/infopath/2007/PartnerControls"/>
    <ds:schemaRef ds:uri="http://schemas.microsoft.com/office/2006/metadata/properties"/>
    <ds:schemaRef ds:uri="http://purl.org/dc/elements/1.1/"/>
    <ds:schemaRef ds:uri="http://purl.org/dc/dcmitype/"/>
    <ds:schemaRef ds:uri="http://purl.org/dc/terms/"/>
  </ds:schemaRefs>
</ds:datastoreItem>
</file>

<file path=customXml/itemProps3.xml><?xml version="1.0" encoding="utf-8"?>
<ds:datastoreItem xmlns:ds="http://schemas.openxmlformats.org/officeDocument/2006/customXml" ds:itemID="{C43EB6DB-B8A2-4249-BB9B-2CFC663A81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16</TotalTime>
  <Words>1327</Words>
  <Application>Microsoft Office PowerPoint</Application>
  <PresentationFormat>On-screen Show (16:9)</PresentationFormat>
  <Paragraphs>151</Paragraphs>
  <Slides>26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Courier New</vt:lpstr>
      <vt:lpstr>Noto Sans</vt:lpstr>
      <vt:lpstr>Symbol</vt:lpstr>
      <vt:lpstr>System Font Regular</vt:lpstr>
      <vt:lpstr>Wingdings</vt:lpstr>
      <vt:lpstr>fhi-360-powerpoint-template-option-a-noto-sans-font</vt:lpstr>
      <vt:lpstr>Session 13</vt:lpstr>
      <vt:lpstr>PowerPoint Presentation</vt:lpstr>
      <vt:lpstr>Our Community Norms </vt:lpstr>
      <vt:lpstr>Icebreaker - Instructions</vt:lpstr>
      <vt:lpstr>Module 4.1 -  Mental Health Careers</vt:lpstr>
      <vt:lpstr>Mental Health Careers</vt:lpstr>
      <vt:lpstr>Direct Care Providers</vt:lpstr>
      <vt:lpstr>Community-Based Roles</vt:lpstr>
      <vt:lpstr>Support Roles</vt:lpstr>
      <vt:lpstr>Administrative &amp; Advocacy Roles</vt:lpstr>
      <vt:lpstr>Common Roles in the Mental Health Field</vt:lpstr>
      <vt:lpstr>Common Roles in the Mental Health Field</vt:lpstr>
      <vt:lpstr>Common Roles in the Mental Health Field</vt:lpstr>
      <vt:lpstr>Common Roles in the Mental Health Field</vt:lpstr>
      <vt:lpstr>Activity: Mental Health Profession Deep Dive</vt:lpstr>
      <vt:lpstr>Brain (&amp; Bathroom) Break</vt:lpstr>
      <vt:lpstr>Work Environments for Mental Health Careers</vt:lpstr>
      <vt:lpstr>Career Pathways in Mental Health</vt:lpstr>
      <vt:lpstr>Impact of Mental Health Professionals</vt:lpstr>
      <vt:lpstr>Activity: Career Pathway Flowchart</vt:lpstr>
      <vt:lpstr>Module 4.2 - Educational Pathways</vt:lpstr>
      <vt:lpstr>Review: Educational Pathways</vt:lpstr>
      <vt:lpstr>Let's do some research!</vt:lpstr>
      <vt:lpstr>Diverse Pathways to Achieve Goals</vt:lpstr>
      <vt:lpstr>Group Discussion</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395</cp:revision>
  <dcterms:created xsi:type="dcterms:W3CDTF">2010-04-12T23:12:02Z</dcterms:created>
  <dcterms:modified xsi:type="dcterms:W3CDTF">2025-05-14T19:52:21Z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15200</vt:r8>
  </property>
</Properties>
</file>